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426" r:id="rId5"/>
    <p:sldId id="441" r:id="rId6"/>
    <p:sldId id="444" r:id="rId7"/>
    <p:sldId id="445" r:id="rId8"/>
    <p:sldId id="428" r:id="rId9"/>
    <p:sldId id="446" r:id="rId10"/>
    <p:sldId id="430" r:id="rId11"/>
    <p:sldId id="442" r:id="rId12"/>
    <p:sldId id="447" r:id="rId13"/>
    <p:sldId id="427" r:id="rId14"/>
    <p:sldId id="449" r:id="rId15"/>
    <p:sldId id="463" r:id="rId16"/>
    <p:sldId id="462" r:id="rId17"/>
    <p:sldId id="452" r:id="rId18"/>
    <p:sldId id="448" r:id="rId19"/>
    <p:sldId id="465" r:id="rId20"/>
    <p:sldId id="451" r:id="rId21"/>
    <p:sldId id="456" r:id="rId22"/>
    <p:sldId id="454" r:id="rId23"/>
    <p:sldId id="453" r:id="rId24"/>
    <p:sldId id="457" r:id="rId25"/>
    <p:sldId id="458" r:id="rId26"/>
    <p:sldId id="459" r:id="rId27"/>
    <p:sldId id="460" r:id="rId28"/>
    <p:sldId id="461" r:id="rId29"/>
    <p:sldId id="433" r:id="rId30"/>
  </p:sldIdLst>
  <p:sldSz cx="9144000" cy="5143500" type="screen16x9"/>
  <p:notesSz cx="9874250"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2">
          <p15:clr>
            <a:srgbClr val="A4A3A4"/>
          </p15:clr>
        </p15:guide>
        <p15:guide id="2" pos="583">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4"/>
  <p:cmAuthor id="5" name="Elina Alatalo (TAU)" initials="EA(" lastIdx="16" clrIdx="5">
    <p:extLst>
      <p:ext uri="{19B8F6BF-5375-455C-9EA6-DF929625EA0E}">
        <p15:presenceInfo xmlns:p15="http://schemas.microsoft.com/office/powerpoint/2012/main" userId="S::elina.alatalo@tuni.fi::a5c9bf37-181e-4835-98bf-1f4bd95d1bde" providerId="AD"/>
      </p:ext>
    </p:extLst>
  </p:cmAuthor>
  <p:cmAuthor id="6" name="Jenni Lahtonen" initials="JL"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F"/>
    <a:srgbClr val="C9925B"/>
    <a:srgbClr val="FF66CC"/>
    <a:srgbClr val="1AB233"/>
    <a:srgbClr val="00FFFF"/>
    <a:srgbClr val="0000FF"/>
    <a:srgbClr val="C4BF00"/>
    <a:srgbClr val="E2AC00"/>
    <a:srgbClr val="84D0F0"/>
    <a:srgbClr val="148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6754" autoAdjust="0"/>
    <p:restoredTop sz="75771" autoAdjust="0"/>
  </p:normalViewPr>
  <p:slideViewPr>
    <p:cSldViewPr snapToGrid="0" snapToObjects="1">
      <p:cViewPr varScale="1">
        <p:scale>
          <a:sx n="83" d="100"/>
          <a:sy n="83" d="100"/>
        </p:scale>
        <p:origin x="96" y="56"/>
      </p:cViewPr>
      <p:guideLst>
        <p:guide orient="horz" pos="2782"/>
        <p:guide pos="5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62" y="-12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3130" y="1"/>
            <a:ext cx="4278841" cy="339883"/>
          </a:xfrm>
          <a:prstGeom prst="rect">
            <a:avLst/>
          </a:prstGeom>
        </p:spPr>
        <p:txBody>
          <a:bodyPr vert="horz" lIns="91440" tIns="45720" rIns="91440" bIns="45720" rtlCol="0"/>
          <a:lstStyle>
            <a:lvl1pPr algn="r">
              <a:defRPr sz="1200"/>
            </a:lvl1pPr>
          </a:lstStyle>
          <a:p>
            <a:fld id="{F1A0AE55-0C82-4D57-9F91-4CBA3D6DD7AB}" type="datetimeFigureOut">
              <a:rPr lang="fi-FI" smtClean="0"/>
              <a:pPr/>
              <a:t>27.10.2021</a:t>
            </a:fld>
            <a:endParaRPr lang="fi-FI"/>
          </a:p>
        </p:txBody>
      </p:sp>
      <p:sp>
        <p:nvSpPr>
          <p:cNvPr id="4" name="Alatunnisteen paikkamerkki 3"/>
          <p:cNvSpPr>
            <a:spLocks noGrp="1"/>
          </p:cNvSpPr>
          <p:nvPr>
            <p:ph type="ftr" sz="quarter" idx="2"/>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3130" y="6456616"/>
            <a:ext cx="4278841" cy="339883"/>
          </a:xfrm>
          <a:prstGeom prst="rect">
            <a:avLst/>
          </a:prstGeom>
        </p:spPr>
        <p:txBody>
          <a:bodyPr vert="horz" lIns="91440" tIns="45720" rIns="91440" bIns="45720" rtlCol="0" anchor="b"/>
          <a:lstStyle>
            <a:lvl1pPr algn="r">
              <a:defRPr sz="1200"/>
            </a:lvl1pPr>
          </a:lstStyle>
          <a:p>
            <a:fld id="{2D3229EC-BD9E-4230-A4FC-5E6FBB0B4C79}" type="slidenum">
              <a:rPr lang="fi-FI" smtClean="0"/>
              <a:pPr/>
              <a:t>‹#›</a:t>
            </a:fld>
            <a:endParaRPr lang="fi-FI"/>
          </a:p>
        </p:txBody>
      </p:sp>
    </p:spTree>
    <p:extLst>
      <p:ext uri="{BB962C8B-B14F-4D97-AF65-F5344CB8AC3E}">
        <p14:creationId xmlns:p14="http://schemas.microsoft.com/office/powerpoint/2010/main" val="391859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3130" y="1"/>
            <a:ext cx="4278841" cy="339883"/>
          </a:xfrm>
          <a:prstGeom prst="rect">
            <a:avLst/>
          </a:prstGeom>
        </p:spPr>
        <p:txBody>
          <a:bodyPr vert="horz" lIns="91440" tIns="45720" rIns="91440" bIns="45720" rtlCol="0"/>
          <a:lstStyle>
            <a:lvl1pPr algn="r">
              <a:defRPr sz="1200"/>
            </a:lvl1pPr>
          </a:lstStyle>
          <a:p>
            <a:fld id="{739AA8FF-215C-472F-A8C7-7C757995D4A7}" type="datetimeFigureOut">
              <a:rPr lang="fi-FI" smtClean="0"/>
              <a:pPr/>
              <a:t>27.10.2021</a:t>
            </a:fld>
            <a:endParaRPr lang="fi-FI"/>
          </a:p>
        </p:txBody>
      </p:sp>
      <p:sp>
        <p:nvSpPr>
          <p:cNvPr id="4" name="Dian kuvan paikkamerkki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425" y="3228898"/>
            <a:ext cx="7899400" cy="305895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3130" y="6456616"/>
            <a:ext cx="4278841" cy="339883"/>
          </a:xfrm>
          <a:prstGeom prst="rect">
            <a:avLst/>
          </a:prstGeom>
        </p:spPr>
        <p:txBody>
          <a:bodyPr vert="horz" lIns="91440" tIns="45720" rIns="91440" bIns="45720" rtlCol="0" anchor="b"/>
          <a:lstStyle>
            <a:lvl1pPr algn="r">
              <a:defRPr sz="1200"/>
            </a:lvl1pPr>
          </a:lstStyle>
          <a:p>
            <a:fld id="{9FAC8229-B5CC-44AB-AB45-F2763324C7BE}" type="slidenum">
              <a:rPr lang="fi-FI" smtClean="0"/>
              <a:pPr/>
              <a:t>‹#›</a:t>
            </a:fld>
            <a:endParaRPr lang="fi-FI"/>
          </a:p>
        </p:txBody>
      </p:sp>
    </p:spTree>
    <p:extLst>
      <p:ext uri="{BB962C8B-B14F-4D97-AF65-F5344CB8AC3E}">
        <p14:creationId xmlns:p14="http://schemas.microsoft.com/office/powerpoint/2010/main" val="19422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Courier New" pitchFamily="49" charset="0"/>
      <a:buChar char="o"/>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mandala+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2" name="Otsikko 1"/>
          <p:cNvSpPr>
            <a:spLocks noGrp="1"/>
          </p:cNvSpPr>
          <p:nvPr>
            <p:ph type="ctrTitle" hasCustomPrompt="1"/>
          </p:nvPr>
        </p:nvSpPr>
        <p:spPr>
          <a:xfrm>
            <a:off x="3770334" y="1058448"/>
            <a:ext cx="4759889" cy="1641551"/>
          </a:xfrm>
        </p:spPr>
        <p:txBody>
          <a:bodyPr lIns="0" tIns="0" rIns="0" bIns="0" anchor="t" anchorCtr="0">
            <a:noAutofit/>
          </a:bodyPr>
          <a:lstStyle>
            <a:lvl1pPr algn="r">
              <a:lnSpc>
                <a:spcPts val="3400"/>
              </a:lnSpc>
              <a:defRPr sz="3000">
                <a:solidFill>
                  <a:schemeClr val="bg1"/>
                </a:solidFill>
              </a:defRPr>
            </a:lvl1pPr>
          </a:lstStyle>
          <a:p>
            <a:r>
              <a:rPr lang="fi-FI" dirty="0"/>
              <a:t>Esityksen otsikko</a:t>
            </a:r>
          </a:p>
        </p:txBody>
      </p:sp>
      <p:sp>
        <p:nvSpPr>
          <p:cNvPr id="3" name="Alaotsikko 2"/>
          <p:cNvSpPr>
            <a:spLocks noGrp="1"/>
          </p:cNvSpPr>
          <p:nvPr>
            <p:ph type="subTitle" idx="1" hasCustomPrompt="1"/>
          </p:nvPr>
        </p:nvSpPr>
        <p:spPr>
          <a:xfrm>
            <a:off x="3770334" y="2700000"/>
            <a:ext cx="4759890" cy="1314592"/>
          </a:xfrm>
        </p:spPr>
        <p:txBody>
          <a:bodyPr lIns="0" tIns="0" rIns="0" bIns="0">
            <a:no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7"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8"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5" name="Suorakulmio 4">
            <a:extLst>
              <a:ext uri="{FF2B5EF4-FFF2-40B4-BE49-F238E27FC236}">
                <a16:creationId xmlns:a16="http://schemas.microsoft.com/office/drawing/2014/main" id="{8983E8BC-F58C-4E8C-9A46-D6306F4014BF}"/>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kulm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0" cy="5143499"/>
          </a:xfrm>
          <a:prstGeom prst="rect">
            <a:avLst/>
          </a:prstGeom>
        </p:spPr>
      </p:pic>
      <p:sp>
        <p:nvSpPr>
          <p:cNvPr id="11" name="Sisällön paikkamerkki 3"/>
          <p:cNvSpPr>
            <a:spLocks noGrp="1"/>
          </p:cNvSpPr>
          <p:nvPr>
            <p:ph sz="half" idx="13" hasCustomPrompt="1"/>
          </p:nvPr>
        </p:nvSpPr>
        <p:spPr>
          <a:xfrm>
            <a:off x="928222" y="1050606"/>
            <a:ext cx="6381728" cy="2118480"/>
          </a:xfrm>
        </p:spPr>
        <p:txBody>
          <a:bodyPr>
            <a:noAutofit/>
          </a:bodyPr>
          <a:lstStyle>
            <a:lvl1pPr marL="0" indent="0">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napsauttamalla kuvaketta.</a:t>
            </a:r>
          </a:p>
        </p:txBody>
      </p:sp>
      <p:sp>
        <p:nvSpPr>
          <p:cNvPr id="12" name="Otsikko 1"/>
          <p:cNvSpPr>
            <a:spLocks noGrp="1"/>
          </p:cNvSpPr>
          <p:nvPr>
            <p:ph type="title" hasCustomPrompt="1"/>
          </p:nvPr>
        </p:nvSpPr>
        <p:spPr>
          <a:xfrm>
            <a:off x="928222" y="353821"/>
            <a:ext cx="7866062" cy="696784"/>
          </a:xfrm>
        </p:spPr>
        <p:txBody>
          <a:bodyPr/>
          <a:lstStyle>
            <a:lvl1pPr>
              <a:defRPr/>
            </a:lvl1pPr>
          </a:lstStyle>
          <a:p>
            <a:r>
              <a:rPr lang="fi-FI" dirty="0"/>
              <a:t>Otsikko</a:t>
            </a:r>
          </a:p>
        </p:txBody>
      </p:sp>
      <p:sp>
        <p:nvSpPr>
          <p:cNvPr id="14"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
        <p:nvSpPr>
          <p:cNvPr id="1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20"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I+kuv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8775"/>
            <a:ext cx="9141290" cy="724725"/>
          </a:xfrm>
          <a:prstGeom prst="rect">
            <a:avLst/>
          </a:prstGeom>
        </p:spPr>
      </p:pic>
      <p:sp>
        <p:nvSpPr>
          <p:cNvPr id="13" name="Sisällön paikkamerkki 2"/>
          <p:cNvSpPr>
            <a:spLocks noGrp="1"/>
          </p:cNvSpPr>
          <p:nvPr>
            <p:ph sz="half" idx="1" hasCustomPrompt="1"/>
          </p:nvPr>
        </p:nvSpPr>
        <p:spPr>
          <a:xfrm>
            <a:off x="3898800" y="1113235"/>
            <a:ext cx="4788000"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2" y="416451"/>
            <a:ext cx="7761287" cy="696784"/>
          </a:xfrm>
        </p:spPr>
        <p:txBody>
          <a:bodyPr/>
          <a:lstStyle>
            <a:lvl1pPr>
              <a:defRPr>
                <a:solidFill>
                  <a:schemeClr val="tx2"/>
                </a:solidFill>
              </a:defRPr>
            </a:lvl1pPr>
          </a:lstStyle>
          <a:p>
            <a:r>
              <a:rPr lang="fi-FI" dirty="0"/>
              <a:t>Otsikko</a:t>
            </a:r>
          </a:p>
        </p:txBody>
      </p:sp>
      <p:sp>
        <p:nvSpPr>
          <p:cNvPr id="16"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7"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extLst>
      <p:ext uri="{BB962C8B-B14F-4D97-AF65-F5344CB8AC3E}">
        <p14:creationId xmlns:p14="http://schemas.microsoft.com/office/powerpoint/2010/main" val="4058803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ko+kulm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3"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7284206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3250"/>
            <a:ext cx="9141292" cy="724726"/>
          </a:xfrm>
          <a:prstGeom prst="rect">
            <a:avLst/>
          </a:prstGeom>
        </p:spPr>
      </p:pic>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1270471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ko_tumm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6"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6"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7" name="Suorakulmio 6">
            <a:extLst>
              <a:ext uri="{FF2B5EF4-FFF2-40B4-BE49-F238E27FC236}">
                <a16:creationId xmlns:a16="http://schemas.microsoft.com/office/drawing/2014/main" id="{FC5FC72A-84B9-46FF-A4D9-0C42214FC3F3}"/>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extLst>
      <p:ext uri="{BB962C8B-B14F-4D97-AF65-F5344CB8AC3E}">
        <p14:creationId xmlns:p14="http://schemas.microsoft.com/office/powerpoint/2010/main" val="4171078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kuva+otsikkopallot">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t" anchorCtr="0">
            <a:noAutofit/>
          </a:bodyPr>
          <a:lstStyle>
            <a:lvl1pPr marL="0" indent="0" algn="l">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kansikuva napsauttamalla kuvaketta. </a:t>
            </a:r>
            <a:br>
              <a:rPr lang="fi-FI" dirty="0"/>
            </a:br>
            <a:r>
              <a:rPr lang="fi-FI" dirty="0"/>
              <a:t>Vie kuva taakse. Lisää teemapallokuvat tekstien alle. </a:t>
            </a:r>
          </a:p>
        </p:txBody>
      </p:sp>
      <p:sp>
        <p:nvSpPr>
          <p:cNvPr id="10" name="Otsikko 1"/>
          <p:cNvSpPr>
            <a:spLocks noGrp="1"/>
          </p:cNvSpPr>
          <p:nvPr>
            <p:ph type="ctrTitle" hasCustomPrompt="1"/>
          </p:nvPr>
        </p:nvSpPr>
        <p:spPr>
          <a:xfrm>
            <a:off x="3901858" y="-1"/>
            <a:ext cx="4772415" cy="2549048"/>
          </a:xfrm>
        </p:spPr>
        <p:txBody>
          <a:bodyPr lIns="0" tIns="0" rIns="0" bIns="0" anchor="ctr" anchorCtr="0">
            <a:noAutofit/>
          </a:bodyPr>
          <a:lstStyle>
            <a:lvl1pPr algn="ctr">
              <a:lnSpc>
                <a:spcPts val="3400"/>
              </a:lnSpc>
              <a:defRPr sz="3000" baseline="0">
                <a:solidFill>
                  <a:schemeClr val="bg1"/>
                </a:solidFill>
              </a:defRPr>
            </a:lvl1pPr>
          </a:lstStyle>
          <a:p>
            <a:r>
              <a:rPr lang="fi-FI" dirty="0"/>
              <a:t>Otsikko yhdelle </a:t>
            </a:r>
            <a:br>
              <a:rPr lang="fi-FI" dirty="0"/>
            </a:br>
            <a:r>
              <a:rPr lang="fi-FI" dirty="0"/>
              <a:t>- kahdelle </a:t>
            </a:r>
            <a:br>
              <a:rPr lang="fi-FI" dirty="0"/>
            </a:br>
            <a:r>
              <a:rPr lang="fi-FI" dirty="0"/>
              <a:t>-  kolmelle, tai </a:t>
            </a:r>
            <a:br>
              <a:rPr lang="fi-FI" dirty="0"/>
            </a:br>
            <a:r>
              <a:rPr lang="fi-FI" dirty="0"/>
              <a:t>jopa neljälle riville</a:t>
            </a:r>
          </a:p>
        </p:txBody>
      </p:sp>
      <p:sp>
        <p:nvSpPr>
          <p:cNvPr id="11" name="Alaotsikko 2"/>
          <p:cNvSpPr>
            <a:spLocks noGrp="1"/>
          </p:cNvSpPr>
          <p:nvPr>
            <p:ph type="subTitle" idx="1" hasCustomPrompt="1"/>
          </p:nvPr>
        </p:nvSpPr>
        <p:spPr>
          <a:xfrm>
            <a:off x="6629019" y="3106454"/>
            <a:ext cx="2561573" cy="1847590"/>
          </a:xfrm>
        </p:spPr>
        <p:txBody>
          <a:bodyPr lIns="0" tIns="0" rIns="0" bIns="0" anchor="ctr" anchorCtr="0">
            <a:normAutofit/>
          </a:bodyPr>
          <a:lstStyle>
            <a:lvl1pPr marL="0" indent="0" algn="ct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564955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HOsivu_ISO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88"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12"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4890631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HOsivu_ISO_valke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9"/>
          </a:xfrm>
          <a:prstGeom prst="rect">
            <a:avLst/>
          </a:prstGeom>
        </p:spPr>
      </p:pic>
      <p:sp>
        <p:nvSpPr>
          <p:cNvPr id="2"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tx2"/>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22217717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HOsivu_ISO_turkoosi">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176566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sivu_tekstitön">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ctr" anchorCtr="0">
            <a:noAutofit/>
          </a:bodyPr>
          <a:lstStyle>
            <a:lvl1pPr marL="0" indent="0" algn="ctr">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kuva (tai taulukko, </a:t>
            </a:r>
            <a:r>
              <a:rPr lang="fi-FI" dirty="0" err="1"/>
              <a:t>graafi</a:t>
            </a:r>
            <a:r>
              <a:rPr lang="fi-FI" dirty="0"/>
              <a:t> tms.) napsauttamalla kuvaketta.</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2"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4250887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Isivu_vaale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6" name="Tekstin paikkamerkki 10"/>
          <p:cNvSpPr>
            <a:spLocks noGrp="1"/>
          </p:cNvSpPr>
          <p:nvPr>
            <p:ph type="body" sz="quarter" idx="14" hasCustomPrompt="1"/>
          </p:nvPr>
        </p:nvSpPr>
        <p:spPr>
          <a:xfrm>
            <a:off x="925513" y="1243081"/>
            <a:ext cx="7854950" cy="594122"/>
          </a:xfrm>
        </p:spPr>
        <p:txBody>
          <a:bodyPr lIns="0" tIns="0" rIns="0" bIns="0"/>
          <a:lstStyle>
            <a:lvl1pPr marL="0" indent="0">
              <a:lnSpc>
                <a:spcPct val="100000"/>
              </a:lnSpc>
              <a:spcBef>
                <a:spcPts val="0"/>
              </a:spcBef>
              <a:buNone/>
              <a:defRPr sz="1800" b="0">
                <a:solidFill>
                  <a:schemeClr val="accent2"/>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 väri </a:t>
            </a:r>
            <a:r>
              <a:rPr lang="fi-FI" dirty="0" err="1"/>
              <a:t>cw-meri</a:t>
            </a:r>
            <a:endParaRPr lang="fi-FI" dirty="0"/>
          </a:p>
        </p:txBody>
      </p:sp>
      <p:sp>
        <p:nvSpPr>
          <p:cNvPr id="17" name="Otsikko 1"/>
          <p:cNvSpPr>
            <a:spLocks noGrp="1"/>
          </p:cNvSpPr>
          <p:nvPr>
            <p:ph type="title" hasCustomPrompt="1"/>
          </p:nvPr>
        </p:nvSpPr>
        <p:spPr>
          <a:xfrm>
            <a:off x="925513" y="340251"/>
            <a:ext cx="7866062" cy="696784"/>
          </a:xfrm>
        </p:spPr>
        <p:txBody>
          <a:bodyPr/>
          <a:lstStyle>
            <a:lvl1pPr>
              <a:lnSpc>
                <a:spcPts val="3200"/>
              </a:lnSpc>
              <a:defRPr sz="3000" baseline="0"/>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23" name="Tekstin paikkamerkki 10"/>
          <p:cNvSpPr>
            <a:spLocks noGrp="1"/>
          </p:cNvSpPr>
          <p:nvPr>
            <p:ph type="body" sz="quarter" idx="15" hasCustomPrompt="1"/>
          </p:nvPr>
        </p:nvSpPr>
        <p:spPr>
          <a:xfrm>
            <a:off x="925513" y="1991494"/>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26" name="Tekstin paikkamerkki 10"/>
          <p:cNvSpPr>
            <a:spLocks noGrp="1"/>
          </p:cNvSpPr>
          <p:nvPr>
            <p:ph type="body" sz="quarter" idx="17" hasCustomPrompt="1"/>
          </p:nvPr>
        </p:nvSpPr>
        <p:spPr>
          <a:xfrm>
            <a:off x="925513" y="2711574"/>
            <a:ext cx="7854950" cy="1517526"/>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t>Arial</a:t>
            </a:r>
            <a:r>
              <a:rPr lang="fi-FI" dirty="0"/>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tx1">
                    <a:lumMod val="50000"/>
                    <a:lumOff val="50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tx1">
                    <a:lumMod val="50000"/>
                    <a:lumOff val="50000"/>
                  </a:schemeClr>
                </a:solidFill>
              </a:rPr>
              <a:t>Arial</a:t>
            </a:r>
            <a:r>
              <a:rPr lang="fi-FI" dirty="0">
                <a:solidFill>
                  <a:schemeClr val="tx1">
                    <a:lumMod val="50000"/>
                    <a:lumOff val="50000"/>
                  </a:schemeClr>
                </a:solidFill>
              </a:rPr>
              <a:t> 18pt, riviväli 1,0, väri harmaa (Teksti 1, vaaleampi 50%)</a:t>
            </a:r>
          </a:p>
        </p:txBody>
      </p:sp>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8"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0" cy="5143499"/>
          </a:xfrm>
          <a:prstGeom prst="rect">
            <a:avLst/>
          </a:prstGeom>
        </p:spPr>
      </p:pic>
      <p:sp>
        <p:nvSpPr>
          <p:cNvPr id="11" name="Tekstin paikkamerkki 10"/>
          <p:cNvSpPr>
            <a:spLocks noGrp="1"/>
          </p:cNvSpPr>
          <p:nvPr>
            <p:ph type="body" sz="quarter" idx="14" hasCustomPrompt="1"/>
          </p:nvPr>
        </p:nvSpPr>
        <p:spPr>
          <a:xfrm>
            <a:off x="915988" y="1243081"/>
            <a:ext cx="7854950" cy="594122"/>
          </a:xfrm>
        </p:spPr>
        <p:txBody>
          <a:bodyPr lIns="0" tIns="0" rIns="0" bIns="0"/>
          <a:lstStyle>
            <a:lvl1pPr marL="0" indent="0">
              <a:lnSpc>
                <a:spcPct val="100000"/>
              </a:lnSpc>
              <a:spcBef>
                <a:spcPts val="0"/>
              </a:spcBef>
              <a:buNone/>
              <a:defRPr sz="1800" b="0">
                <a:solidFill>
                  <a:schemeClr val="bg2">
                    <a:lumMod val="60000"/>
                    <a:lumOff val="40000"/>
                  </a:schemeClr>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a:t>
            </a:r>
          </a:p>
        </p:txBody>
      </p:sp>
      <p:sp>
        <p:nvSpPr>
          <p:cNvPr id="12" name="Otsikko 1"/>
          <p:cNvSpPr>
            <a:spLocks noGrp="1"/>
          </p:cNvSpPr>
          <p:nvPr>
            <p:ph type="title" hasCustomPrompt="1"/>
          </p:nvPr>
        </p:nvSpPr>
        <p:spPr>
          <a:xfrm>
            <a:off x="915988" y="340251"/>
            <a:ext cx="7866062" cy="696784"/>
          </a:xfrm>
        </p:spPr>
        <p:txBody>
          <a:bodyPr/>
          <a:lstStyle>
            <a:lvl1pPr>
              <a:lnSpc>
                <a:spcPts val="3200"/>
              </a:lnSpc>
              <a:defRPr sz="3000" baseline="0">
                <a:solidFill>
                  <a:schemeClr val="bg2"/>
                </a:solidFill>
              </a:defRPr>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13" name="Tekstin paikkamerkki 10"/>
          <p:cNvSpPr>
            <a:spLocks noGrp="1"/>
          </p:cNvSpPr>
          <p:nvPr>
            <p:ph type="body" sz="quarter" idx="15" hasCustomPrompt="1"/>
          </p:nvPr>
        </p:nvSpPr>
        <p:spPr>
          <a:xfrm>
            <a:off x="915988" y="2025958"/>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8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15" name="Tekstin paikkamerkki 10"/>
          <p:cNvSpPr>
            <a:spLocks noGrp="1"/>
          </p:cNvSpPr>
          <p:nvPr>
            <p:ph type="body" sz="quarter" idx="16" hasCustomPrompt="1"/>
          </p:nvPr>
        </p:nvSpPr>
        <p:spPr>
          <a:xfrm>
            <a:off x="915988" y="2783581"/>
            <a:ext cx="7854950" cy="1378843"/>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sz="1800" b="0" baseline="0">
                <a:solidFill>
                  <a:schemeClr val="bg1"/>
                </a:solidFill>
                <a:latin typeface="Arial" panose="020B0604020202020204" pitchFamily="34" charset="0"/>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solidFill>
                  <a:schemeClr val="bg1"/>
                </a:solidFill>
              </a:rPr>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solidFill>
                  <a:schemeClr val="bg1"/>
                </a:solidFill>
              </a:rPr>
              <a:t>Arial</a:t>
            </a:r>
            <a:r>
              <a:rPr lang="fi-FI" dirty="0">
                <a:solidFill>
                  <a:schemeClr val="bg1"/>
                </a:solidFill>
              </a:rPr>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bg1">
                    <a:lumMod val="75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bg1">
                    <a:lumMod val="75000"/>
                  </a:schemeClr>
                </a:solidFill>
              </a:rPr>
              <a:t>Arial</a:t>
            </a:r>
            <a:r>
              <a:rPr lang="fi-FI" dirty="0">
                <a:solidFill>
                  <a:schemeClr val="bg1">
                    <a:lumMod val="75000"/>
                  </a:schemeClr>
                </a:solidFill>
              </a:rPr>
              <a:t> 18pt, riviväli 1,0, väri harmaa (Teksti 1, vaaleampi 35%)</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4" name="Tekstin paikkamerkki 10"/>
          <p:cNvSpPr>
            <a:spLocks noGrp="1"/>
          </p:cNvSpPr>
          <p:nvPr>
            <p:ph type="body" sz="quarter" idx="17"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8"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2818019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kuva+kulm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3" name="Sisällön paikkamerkki 2"/>
          <p:cNvSpPr>
            <a:spLocks noGrp="1"/>
          </p:cNvSpPr>
          <p:nvPr>
            <p:ph sz="half" idx="1" hasCustomPrompt="1"/>
          </p:nvPr>
        </p:nvSpPr>
        <p:spPr>
          <a:xfrm>
            <a:off x="3898800" y="1046560"/>
            <a:ext cx="3247299"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3" y="349776"/>
            <a:ext cx="7866062" cy="696784"/>
          </a:xfrm>
        </p:spPr>
        <p:txBody>
          <a:bodyPr/>
          <a:lstStyle>
            <a:lvl1pPr>
              <a:defRPr>
                <a:solidFill>
                  <a:schemeClr val="tx2"/>
                </a:solidFill>
              </a:defRPr>
            </a:lvl1pPr>
          </a:lstStyle>
          <a:p>
            <a:r>
              <a:rPr lang="fi-FI" dirty="0"/>
              <a:t>Otsikko</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27.10.2021</a:t>
            </a:fld>
            <a:endParaRPr lang="fi-FI" dirty="0"/>
          </a:p>
        </p:txBody>
      </p:sp>
      <p:sp>
        <p:nvSpPr>
          <p:cNvPr id="11"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6" name="Tekstin paikkamerkki 10"/>
          <p:cNvSpPr>
            <a:spLocks noGrp="1"/>
          </p:cNvSpPr>
          <p:nvPr>
            <p:ph type="body" sz="quarter" idx="16" hasCustomPrompt="1"/>
          </p:nvPr>
        </p:nvSpPr>
        <p:spPr>
          <a:xfrm>
            <a:off x="925513" y="1046560"/>
            <a:ext cx="2973288" cy="3366690"/>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03648" y="416451"/>
            <a:ext cx="7283152" cy="85725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403648" y="1274401"/>
            <a:ext cx="7283152" cy="3394472"/>
          </a:xfrm>
          <a:prstGeom prst="rect">
            <a:avLst/>
          </a:prstGeom>
        </p:spPr>
        <p:txBody>
          <a:bodyPr vert="horz" lIns="0" tIns="0" rIns="0" bIns="0" rtlCol="0">
            <a:noAutofit/>
          </a:bodyPr>
          <a:lstStyle/>
          <a:p>
            <a:pPr lvl="0"/>
            <a:r>
              <a:rPr lang="fi-FI" dirty="0"/>
              <a:t>Luettelo ensimmäinen taso</a:t>
            </a:r>
          </a:p>
          <a:p>
            <a:pPr lvl="1"/>
            <a:r>
              <a:rPr lang="fi-FI" dirty="0"/>
              <a:t>toinen taso</a:t>
            </a:r>
          </a:p>
          <a:p>
            <a:pPr lvl="2"/>
            <a:r>
              <a:rPr lang="fi-FI" dirty="0"/>
              <a:t>kolmas taso</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87" r:id="rId4"/>
    <p:sldLayoutId id="2147483689" r:id="rId5"/>
    <p:sldLayoutId id="2147483690" r:id="rId6"/>
    <p:sldLayoutId id="2147483681" r:id="rId7"/>
    <p:sldLayoutId id="2147483688" r:id="rId8"/>
    <p:sldLayoutId id="2147483650" r:id="rId9"/>
    <p:sldLayoutId id="2147483655" r:id="rId10"/>
    <p:sldLayoutId id="2147483695" r:id="rId11"/>
    <p:sldLayoutId id="2147483696" r:id="rId12"/>
    <p:sldLayoutId id="2147483697" r:id="rId13"/>
    <p:sldLayoutId id="2147483698" r:id="rId14"/>
  </p:sldLayoutIdLst>
  <p:transition>
    <p:fade/>
  </p:transition>
  <p:hf hdr="0"/>
  <p:txStyles>
    <p:title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p:titleStyle>
    <p:bodyStyle>
      <a:lvl1pPr marL="342000" indent="-3429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romuetrandom/" TargetMode="External"/><Relationship Id="rId2" Type="http://schemas.openxmlformats.org/officeDocument/2006/relationships/hyperlink" Target="https://www.facebook.com/skeittitapuli/" TargetMode="External"/><Relationship Id="rId1" Type="http://schemas.openxmlformats.org/officeDocument/2006/relationships/slideLayout" Target="../slideLayouts/slideLayout7.xml"/><Relationship Id="rId4" Type="http://schemas.openxmlformats.org/officeDocument/2006/relationships/hyperlink" Target="/www.facebook.com/vegaaninenlippakiosk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rantsilanhyvanolonkeskus.fi/" TargetMode="External"/><Relationship Id="rId7" Type="http://schemas.openxmlformats.org/officeDocument/2006/relationships/hyperlink" Target="http://www.onnellistenkyla.com/" TargetMode="External"/><Relationship Id="rId2" Type="http://schemas.openxmlformats.org/officeDocument/2006/relationships/hyperlink" Target="http://www.miinansavusauna.fi/" TargetMode="External"/><Relationship Id="rId1" Type="http://schemas.openxmlformats.org/officeDocument/2006/relationships/slideLayout" Target="../slideLayouts/slideLayout7.xml"/><Relationship Id="rId6" Type="http://schemas.openxmlformats.org/officeDocument/2006/relationships/hyperlink" Target="http://www.arteles.org/" TargetMode="External"/><Relationship Id="rId5" Type="http://schemas.openxmlformats.org/officeDocument/2006/relationships/hyperlink" Target="https://www.tampere.fi/haiharan-taidekeskus.html" TargetMode="External"/><Relationship Id="rId4" Type="http://schemas.openxmlformats.org/officeDocument/2006/relationships/hyperlink" Target="http://www.tuomistonkartano.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iedanranta.fi/kulttuuri/" TargetMode="External"/><Relationship Id="rId2" Type="http://schemas.openxmlformats.org/officeDocument/2006/relationships/hyperlink" Target="https://www.tehdas108.fi/" TargetMode="External"/><Relationship Id="rId1" Type="http://schemas.openxmlformats.org/officeDocument/2006/relationships/slideLayout" Target="../slideLayouts/slideLayout7.xml"/><Relationship Id="rId4" Type="http://schemas.openxmlformats.org/officeDocument/2006/relationships/hyperlink" Target="http://www.blivand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anepes.lv/en" TargetMode="External"/><Relationship Id="rId2" Type="http://schemas.openxmlformats.org/officeDocument/2006/relationships/hyperlink" Target="https://lapinlahdenlahde.fi/" TargetMode="External"/><Relationship Id="rId1" Type="http://schemas.openxmlformats.org/officeDocument/2006/relationships/slideLayout" Target="../slideLayouts/slideLayout7.xml"/><Relationship Id="rId4" Type="http://schemas.openxmlformats.org/officeDocument/2006/relationships/hyperlink" Target="https://www.loftprojectetagi.r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p:txBody>
          <a:bodyPr/>
          <a:lstStyle/>
          <a:p>
            <a:r>
              <a:rPr lang="fi-FI" dirty="0"/>
              <a:t>Tyhjien tilojen käyttöönotto</a:t>
            </a:r>
          </a:p>
        </p:txBody>
      </p:sp>
      <p:sp>
        <p:nvSpPr>
          <p:cNvPr id="9" name="Alaotsikko 8"/>
          <p:cNvSpPr>
            <a:spLocks noGrp="1"/>
          </p:cNvSpPr>
          <p:nvPr>
            <p:ph type="subTitle" idx="1"/>
          </p:nvPr>
        </p:nvSpPr>
        <p:spPr/>
        <p:txBody>
          <a:bodyPr/>
          <a:lstStyle/>
          <a:p>
            <a:r>
              <a:rPr lang="fi-FI" dirty="0"/>
              <a:t>Jenni Lahtonen, Luova johtaja, Tehdas 108 </a:t>
            </a:r>
          </a:p>
          <a:p>
            <a:r>
              <a:rPr lang="fi-FI" dirty="0"/>
              <a:t>Elina Alatalo, väitöskirjatutkija, Tampereen yliopisto</a:t>
            </a:r>
          </a:p>
        </p:txBody>
      </p:sp>
      <p:sp>
        <p:nvSpPr>
          <p:cNvPr id="5" name="Päivämäärän paikkamerkki 4"/>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Dian numeron paikkamerkki 6"/>
          <p:cNvSpPr>
            <a:spLocks noGrp="1"/>
          </p:cNvSpPr>
          <p:nvPr>
            <p:ph type="sldNum" sz="quarter" idx="4"/>
          </p:nvPr>
        </p:nvSpPr>
        <p:spPr/>
        <p:txBody>
          <a:bodyPr/>
          <a:lstStyle/>
          <a:p>
            <a:fld id="{24342B02-74FC-4320-A08D-C58DA89F77A2}" type="slidenum">
              <a:rPr lang="fi-FI" smtClean="0"/>
              <a:pPr/>
              <a:t>1</a:t>
            </a:fld>
            <a:endParaRPr lang="fi-FI" dirty="0"/>
          </a:p>
        </p:txBody>
      </p:sp>
    </p:spTree>
    <p:extLst>
      <p:ext uri="{BB962C8B-B14F-4D97-AF65-F5344CB8AC3E}">
        <p14:creationId xmlns:p14="http://schemas.microsoft.com/office/powerpoint/2010/main" val="40725261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in a room&#10;&#10;Description automatically generated">
            <a:extLst>
              <a:ext uri="{FF2B5EF4-FFF2-40B4-BE49-F238E27FC236}">
                <a16:creationId xmlns:a16="http://schemas.microsoft.com/office/drawing/2014/main" id="{3271D09E-7345-47E3-BCD9-E902132EF958}"/>
              </a:ext>
            </a:extLst>
          </p:cNvPr>
          <p:cNvPicPr>
            <a:picLocks noChangeAspect="1"/>
          </p:cNvPicPr>
          <p:nvPr/>
        </p:nvPicPr>
        <p:blipFill rotWithShape="1">
          <a:blip r:embed="rId2">
            <a:extLst>
              <a:ext uri="{28A0092B-C50C-407E-A947-70E740481C1C}">
                <a14:useLocalDpi xmlns:a14="http://schemas.microsoft.com/office/drawing/2010/main" val="0"/>
              </a:ext>
            </a:extLst>
          </a:blip>
          <a:srcRect t="8898" b="18710"/>
          <a:stretch/>
        </p:blipFill>
        <p:spPr>
          <a:xfrm>
            <a:off x="3069202" y="0"/>
            <a:ext cx="6074797" cy="2935467"/>
          </a:xfrm>
          <a:prstGeom prst="rect">
            <a:avLst/>
          </a:prstGeom>
          <a:noFill/>
        </p:spPr>
      </p:pic>
      <p:sp>
        <p:nvSpPr>
          <p:cNvPr id="5" name="Päivämäärän paikkamerkki 4"/>
          <p:cNvSpPr>
            <a:spLocks noGrp="1"/>
          </p:cNvSpPr>
          <p:nvPr>
            <p:ph type="dt" sz="half" idx="2"/>
          </p:nvPr>
        </p:nvSpPr>
        <p:spPr>
          <a:xfrm>
            <a:off x="8237044" y="4757987"/>
            <a:ext cx="462282" cy="144018"/>
          </a:xfrm>
        </p:spPr>
        <p:txBody>
          <a:bodyPr anchor="b">
            <a:normAutofit/>
          </a:bodyPr>
          <a:lstStyle/>
          <a:p>
            <a:pPr>
              <a:spcAft>
                <a:spcPts val="600"/>
              </a:spcAft>
            </a:pPr>
            <a:fld id="{A5E697A1-3F13-4B58-9FC9-411EEC634510}" type="datetime1">
              <a:rPr lang="fi-FI" smtClean="0"/>
              <a:pPr>
                <a:spcAft>
                  <a:spcPts val="600"/>
                </a:spcAft>
              </a:pPr>
              <a:t>27.10.2021</a:t>
            </a:fld>
            <a:endParaRPr lang="fi-FI"/>
          </a:p>
        </p:txBody>
      </p:sp>
      <p:sp>
        <p:nvSpPr>
          <p:cNvPr id="7" name="Dian numeron paikkamerkki 6"/>
          <p:cNvSpPr>
            <a:spLocks noGrp="1"/>
          </p:cNvSpPr>
          <p:nvPr>
            <p:ph type="sldNum" sz="quarter" idx="4"/>
          </p:nvPr>
        </p:nvSpPr>
        <p:spPr>
          <a:xfrm>
            <a:off x="8699326" y="4757987"/>
            <a:ext cx="244258" cy="143884"/>
          </a:xfrm>
        </p:spPr>
        <p:txBody>
          <a:bodyPr anchor="b">
            <a:normAutofit/>
          </a:bodyPr>
          <a:lstStyle/>
          <a:p>
            <a:pPr>
              <a:spcAft>
                <a:spcPts val="600"/>
              </a:spcAft>
            </a:pPr>
            <a:fld id="{24342B02-74FC-4320-A08D-C58DA89F77A2}" type="slidenum">
              <a:rPr lang="fi-FI" smtClean="0"/>
              <a:pPr>
                <a:spcAft>
                  <a:spcPts val="600"/>
                </a:spcAft>
              </a:pPr>
              <a:t>10</a:t>
            </a:fld>
            <a:endParaRPr lang="fi-FI"/>
          </a:p>
        </p:txBody>
      </p:sp>
      <p:sp>
        <p:nvSpPr>
          <p:cNvPr id="13" name="TextBox 12">
            <a:extLst>
              <a:ext uri="{FF2B5EF4-FFF2-40B4-BE49-F238E27FC236}">
                <a16:creationId xmlns:a16="http://schemas.microsoft.com/office/drawing/2014/main" id="{C12DC631-D6EE-4A29-A0B3-FE6652F84C62}"/>
              </a:ext>
            </a:extLst>
          </p:cNvPr>
          <p:cNvSpPr txBox="1"/>
          <p:nvPr/>
        </p:nvSpPr>
        <p:spPr>
          <a:xfrm>
            <a:off x="10786586" y="5652743"/>
            <a:ext cx="2139289" cy="47705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i-FI" sz="1000" dirty="0">
                <a:solidFill>
                  <a:schemeClr val="bg1"/>
                </a:solidFill>
              </a:rPr>
              <a:t>Tehdas 108</a:t>
            </a:r>
            <a:endParaRPr lang="fi-FI" sz="1000">
              <a:solidFill>
                <a:schemeClr val="bg1"/>
              </a:solidFill>
            </a:endParaRPr>
          </a:p>
          <a:p>
            <a:pPr>
              <a:spcAft>
                <a:spcPts val="600"/>
              </a:spcAft>
            </a:pPr>
            <a:r>
              <a:rPr lang="fi-FI" sz="1000" dirty="0">
                <a:solidFill>
                  <a:schemeClr val="bg1"/>
                </a:solidFill>
              </a:rPr>
              <a:t>Kuva: Markku Rintala</a:t>
            </a:r>
            <a:endParaRPr lang="fi-FI" sz="1000">
              <a:solidFill>
                <a:schemeClr val="bg1"/>
              </a:solidFill>
            </a:endParaRPr>
          </a:p>
        </p:txBody>
      </p:sp>
      <p:pic>
        <p:nvPicPr>
          <p:cNvPr id="4" name="Picture 3">
            <a:extLst>
              <a:ext uri="{FF2B5EF4-FFF2-40B4-BE49-F238E27FC236}">
                <a16:creationId xmlns:a16="http://schemas.microsoft.com/office/drawing/2014/main" id="{0EA2B002-F28B-411A-B081-F8FAE541159C}"/>
              </a:ext>
            </a:extLst>
          </p:cNvPr>
          <p:cNvPicPr>
            <a:picLocks noChangeAspect="1"/>
          </p:cNvPicPr>
          <p:nvPr/>
        </p:nvPicPr>
        <p:blipFill rotWithShape="1">
          <a:blip r:embed="rId3"/>
          <a:srcRect l="24435" t="21642" r="28957" b="25024"/>
          <a:stretch/>
        </p:blipFill>
        <p:spPr>
          <a:xfrm>
            <a:off x="0" y="1927328"/>
            <a:ext cx="3960259" cy="2549048"/>
          </a:xfrm>
          <a:prstGeom prst="rect">
            <a:avLst/>
          </a:prstGeom>
        </p:spPr>
      </p:pic>
      <p:pic>
        <p:nvPicPr>
          <p:cNvPr id="6" name="Picture 5" descr="A group of people dancing&#10;&#10;Description automatically generated with medium confidence">
            <a:extLst>
              <a:ext uri="{FF2B5EF4-FFF2-40B4-BE49-F238E27FC236}">
                <a16:creationId xmlns:a16="http://schemas.microsoft.com/office/drawing/2014/main" id="{91F44517-58B5-4A3C-9A3F-C5E428A24A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73" b="5812"/>
          <a:stretch/>
        </p:blipFill>
        <p:spPr>
          <a:xfrm>
            <a:off x="2156034" y="0"/>
            <a:ext cx="1804225" cy="1924632"/>
          </a:xfrm>
          <a:prstGeom prst="rect">
            <a:avLst/>
          </a:prstGeom>
        </p:spPr>
      </p:pic>
      <p:pic>
        <p:nvPicPr>
          <p:cNvPr id="9" name="Picture 8" descr="A group of people outside in the snow&#10;&#10;Description automatically generated with low confidence">
            <a:extLst>
              <a:ext uri="{FF2B5EF4-FFF2-40B4-BE49-F238E27FC236}">
                <a16:creationId xmlns:a16="http://schemas.microsoft.com/office/drawing/2014/main" id="{626C6215-0250-4D45-BC3A-2D8D5D0067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68" t="10043" r="28344"/>
          <a:stretch/>
        </p:blipFill>
        <p:spPr>
          <a:xfrm>
            <a:off x="-14477" y="0"/>
            <a:ext cx="2185504" cy="1935904"/>
          </a:xfrm>
          <a:prstGeom prst="rect">
            <a:avLst/>
          </a:prstGeom>
        </p:spPr>
      </p:pic>
      <p:sp>
        <p:nvSpPr>
          <p:cNvPr id="17" name="Tekstin paikkamerkki 8">
            <a:extLst>
              <a:ext uri="{FF2B5EF4-FFF2-40B4-BE49-F238E27FC236}">
                <a16:creationId xmlns:a16="http://schemas.microsoft.com/office/drawing/2014/main" id="{9CAF342E-55E0-4032-AB49-2F99A82C03D5}"/>
              </a:ext>
            </a:extLst>
          </p:cNvPr>
          <p:cNvSpPr txBox="1">
            <a:spLocks/>
          </p:cNvSpPr>
          <p:nvPr/>
        </p:nvSpPr>
        <p:spPr>
          <a:xfrm>
            <a:off x="4003340" y="4617619"/>
            <a:ext cx="4206519" cy="424619"/>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None/>
            </a:pPr>
            <a:r>
              <a:rPr lang="fi-FI" sz="1100" i="1" dirty="0">
                <a:solidFill>
                  <a:schemeClr val="bg1">
                    <a:lumMod val="50000"/>
                  </a:schemeClr>
                </a:solidFill>
              </a:rPr>
              <a:t>Tehdas 108, kuvaaja vasemmalta ylhäältä lähtien: Andrei </a:t>
            </a:r>
            <a:r>
              <a:rPr lang="fi-FI" sz="1100" i="1" dirty="0" err="1">
                <a:solidFill>
                  <a:schemeClr val="bg1">
                    <a:lumMod val="50000"/>
                  </a:schemeClr>
                </a:solidFill>
              </a:rPr>
              <a:t>Fadeev</a:t>
            </a:r>
            <a:r>
              <a:rPr lang="fi-FI" sz="1100" i="1" dirty="0">
                <a:solidFill>
                  <a:schemeClr val="bg1">
                    <a:lumMod val="50000"/>
                  </a:schemeClr>
                </a:solidFill>
              </a:rPr>
              <a:t>, Helena </a:t>
            </a:r>
            <a:r>
              <a:rPr lang="fi-FI" sz="1100" i="1" dirty="0" err="1">
                <a:solidFill>
                  <a:schemeClr val="bg1">
                    <a:lumMod val="50000"/>
                  </a:schemeClr>
                </a:solidFill>
              </a:rPr>
              <a:t>Kunwar</a:t>
            </a:r>
            <a:r>
              <a:rPr lang="fi-FI" sz="1100" i="1" dirty="0">
                <a:solidFill>
                  <a:schemeClr val="bg1">
                    <a:lumMod val="50000"/>
                  </a:schemeClr>
                </a:solidFill>
              </a:rPr>
              <a:t>, Markku Rintala, </a:t>
            </a:r>
            <a:r>
              <a:rPr lang="fi-FI" sz="1100" i="1" dirty="0" err="1">
                <a:solidFill>
                  <a:schemeClr val="bg1">
                    <a:lumMod val="50000"/>
                  </a:schemeClr>
                </a:solidFill>
              </a:rPr>
              <a:t>Ruuzu</a:t>
            </a:r>
            <a:r>
              <a:rPr lang="fi-FI" sz="1100" i="1" dirty="0">
                <a:solidFill>
                  <a:schemeClr val="bg1">
                    <a:lumMod val="50000"/>
                  </a:schemeClr>
                </a:solidFill>
              </a:rPr>
              <a:t>, Andrei </a:t>
            </a:r>
            <a:r>
              <a:rPr lang="fi-FI" sz="1100" i="1" dirty="0" err="1">
                <a:solidFill>
                  <a:schemeClr val="bg1">
                    <a:lumMod val="50000"/>
                  </a:schemeClr>
                </a:solidFill>
              </a:rPr>
              <a:t>Fadeev</a:t>
            </a:r>
            <a:r>
              <a:rPr lang="fi-FI" sz="1100" i="1" dirty="0">
                <a:solidFill>
                  <a:schemeClr val="bg1">
                    <a:lumMod val="50000"/>
                  </a:schemeClr>
                </a:solidFill>
              </a:rPr>
              <a:t>.</a:t>
            </a:r>
          </a:p>
        </p:txBody>
      </p:sp>
      <p:pic>
        <p:nvPicPr>
          <p:cNvPr id="21" name="Picture 20" descr="A large crowd of people in a room&#10;&#10;Description automatically generated with medium confidence">
            <a:extLst>
              <a:ext uri="{FF2B5EF4-FFF2-40B4-BE49-F238E27FC236}">
                <a16:creationId xmlns:a16="http://schemas.microsoft.com/office/drawing/2014/main" id="{1C13198F-874C-47FA-80C1-7B6C457CAA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275" b="22880"/>
          <a:stretch/>
        </p:blipFill>
        <p:spPr>
          <a:xfrm>
            <a:off x="3960258" y="2935467"/>
            <a:ext cx="5183741" cy="1540910"/>
          </a:xfrm>
          <a:prstGeom prst="rect">
            <a:avLst/>
          </a:prstGeom>
        </p:spPr>
      </p:pic>
    </p:spTree>
    <p:extLst>
      <p:ext uri="{BB962C8B-B14F-4D97-AF65-F5344CB8AC3E}">
        <p14:creationId xmlns:p14="http://schemas.microsoft.com/office/powerpoint/2010/main" val="38827050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354013" y="381021"/>
            <a:ext cx="7854950" cy="594122"/>
          </a:xfrm>
        </p:spPr>
        <p:txBody>
          <a:bodyPr/>
          <a:lstStyle/>
          <a:p>
            <a:r>
              <a:rPr lang="fi-FI" dirty="0"/>
              <a:t>Kommentit:</a:t>
            </a:r>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178753" y="845603"/>
            <a:ext cx="7292974" cy="3432196"/>
          </a:xfrm>
        </p:spPr>
        <p:txBody>
          <a:bodyPr/>
          <a:lstStyle/>
          <a:p>
            <a:pPr marL="180000" indent="0">
              <a:buNone/>
            </a:pPr>
            <a:r>
              <a:rPr lang="fi-FI" i="1" dirty="0"/>
              <a:t>”Kiinteistöillä on erilaisia käyttäjiä niiden elinkaaren eri aikoina. Silloin, kun kiinteistöön ei enää löydy perinteisiä vuokralaisia, voi olla aika madaltaa vuokraa ja avautua erilaisille yhdistys- ja harrastustoimijoille. Kun mukana on kokeilevaa osuuskuntatoimintaa ja verkostomaista työn tekemistä, voivat nämä paikat olla myös uusien elinkeinojen </a:t>
            </a:r>
            <a:r>
              <a:rPr lang="fi-FI" i="1" dirty="0" err="1"/>
              <a:t>hauduttamoja</a:t>
            </a:r>
            <a:r>
              <a:rPr lang="fi-FI" i="1" dirty="0"/>
              <a:t>. Tämä elävöittää autioitunutta paikkaa, niin kuin Tehdas 108 Tehdassaarta.” Nokian elinkeinojohtaja Tiina Laakkonen</a:t>
            </a:r>
          </a:p>
          <a:p>
            <a:pPr marL="180000" indent="0">
              <a:buNone/>
            </a:pPr>
            <a:endParaRPr lang="fi-FI" dirty="0"/>
          </a:p>
          <a:p>
            <a:pPr marL="180000" indent="0">
              <a:buNone/>
            </a:pPr>
            <a:r>
              <a:rPr lang="fi-FI" dirty="0"/>
              <a:t>”</a:t>
            </a:r>
            <a:r>
              <a:rPr lang="fi-FI" i="1" dirty="0"/>
              <a:t>Kolmannen sektorin toimijoiden palveluilla on kuntien palveluiden ohella tärkeä rooli niin osallisuuden kuin työelämäosallisuudenkin edistämisessä</a:t>
            </a:r>
            <a:r>
              <a:rPr lang="fi-FI" dirty="0"/>
              <a:t>.” </a:t>
            </a:r>
            <a:r>
              <a:rPr lang="fi-FI" i="1" dirty="0"/>
              <a:t>Nokian työllisyyspalveluiden päällikkö, Kuntakokeilun johtaja, Marita Leppämäki</a:t>
            </a:r>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11</a:t>
            </a:fld>
            <a:endParaRPr lang="fi-FI" dirty="0"/>
          </a:p>
        </p:txBody>
      </p:sp>
    </p:spTree>
    <p:extLst>
      <p:ext uri="{BB962C8B-B14F-4D97-AF65-F5344CB8AC3E}">
        <p14:creationId xmlns:p14="http://schemas.microsoft.com/office/powerpoint/2010/main" val="30509445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7F90B-681F-45F8-9B2F-ACEEA61D80E2}"/>
              </a:ext>
            </a:extLst>
          </p:cNvPr>
          <p:cNvSpPr>
            <a:spLocks noGrp="1"/>
          </p:cNvSpPr>
          <p:nvPr>
            <p:ph type="body" sz="quarter" idx="14"/>
          </p:nvPr>
        </p:nvSpPr>
        <p:spPr>
          <a:xfrm>
            <a:off x="802173" y="189365"/>
            <a:ext cx="7854950" cy="594122"/>
          </a:xfrm>
        </p:spPr>
        <p:txBody>
          <a:bodyPr/>
          <a:lstStyle/>
          <a:p>
            <a:r>
              <a:rPr lang="fi-FI" dirty="0"/>
              <a:t>Kestävyysmalli</a:t>
            </a:r>
          </a:p>
        </p:txBody>
      </p:sp>
      <p:sp>
        <p:nvSpPr>
          <p:cNvPr id="6" name="Date Placeholder 5">
            <a:extLst>
              <a:ext uri="{FF2B5EF4-FFF2-40B4-BE49-F238E27FC236}">
                <a16:creationId xmlns:a16="http://schemas.microsoft.com/office/drawing/2014/main" id="{152DA849-FB7D-4B3B-B13A-E641190695C6}"/>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849350E8-6CE7-42DA-83A4-23026FBD8E46}"/>
              </a:ext>
            </a:extLst>
          </p:cNvPr>
          <p:cNvSpPr>
            <a:spLocks noGrp="1"/>
          </p:cNvSpPr>
          <p:nvPr>
            <p:ph type="sldNum" sz="quarter" idx="4"/>
          </p:nvPr>
        </p:nvSpPr>
        <p:spPr/>
        <p:txBody>
          <a:bodyPr/>
          <a:lstStyle/>
          <a:p>
            <a:fld id="{24342B02-74FC-4320-A08D-C58DA89F77A2}" type="slidenum">
              <a:rPr lang="fi-FI" smtClean="0"/>
              <a:pPr/>
              <a:t>12</a:t>
            </a:fld>
            <a:endParaRPr lang="fi-FI" dirty="0"/>
          </a:p>
        </p:txBody>
      </p:sp>
      <p:sp>
        <p:nvSpPr>
          <p:cNvPr id="8" name="Text Placeholder 7">
            <a:extLst>
              <a:ext uri="{FF2B5EF4-FFF2-40B4-BE49-F238E27FC236}">
                <a16:creationId xmlns:a16="http://schemas.microsoft.com/office/drawing/2014/main" id="{0FA62C2C-9596-49C7-AFCE-8995E0223312}"/>
              </a:ext>
            </a:extLst>
          </p:cNvPr>
          <p:cNvSpPr>
            <a:spLocks noGrp="1"/>
          </p:cNvSpPr>
          <p:nvPr>
            <p:ph type="body" sz="quarter" idx="18"/>
          </p:nvPr>
        </p:nvSpPr>
        <p:spPr/>
        <p:txBody>
          <a:bodyPr/>
          <a:lstStyle/>
          <a:p>
            <a:r>
              <a:rPr lang="fi-FI" sz="800" i="1" dirty="0">
                <a:solidFill>
                  <a:schemeClr val="tx1"/>
                </a:solidFill>
              </a:rPr>
              <a:t>Kaavio: Jenni Lahtonen</a:t>
            </a:r>
            <a:endParaRPr lang="fi-FI" dirty="0">
              <a:solidFill>
                <a:schemeClr val="tx1"/>
              </a:solidFill>
            </a:endParaRPr>
          </a:p>
        </p:txBody>
      </p:sp>
      <p:pic>
        <p:nvPicPr>
          <p:cNvPr id="10" name="Picture 9" descr="108_kestävyysmalli_©2021_2.png"/>
          <p:cNvPicPr>
            <a:picLocks noChangeAspect="1"/>
          </p:cNvPicPr>
          <p:nvPr/>
        </p:nvPicPr>
        <p:blipFill>
          <a:blip r:embed="rId2"/>
          <a:stretch>
            <a:fillRect/>
          </a:stretch>
        </p:blipFill>
        <p:spPr>
          <a:xfrm>
            <a:off x="977625" y="231534"/>
            <a:ext cx="6575993" cy="4437908"/>
          </a:xfrm>
          <a:prstGeom prst="rect">
            <a:avLst/>
          </a:prstGeom>
        </p:spPr>
      </p:pic>
    </p:spTree>
    <p:extLst>
      <p:ext uri="{BB962C8B-B14F-4D97-AF65-F5344CB8AC3E}">
        <p14:creationId xmlns:p14="http://schemas.microsoft.com/office/powerpoint/2010/main" val="12476252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552946" y="362769"/>
            <a:ext cx="8146379" cy="4338984"/>
          </a:xfrm>
        </p:spPr>
        <p:txBody>
          <a:bodyPr/>
          <a:lstStyle/>
          <a:p>
            <a:pPr marR="0">
              <a:spcBef>
                <a:spcPts val="0"/>
              </a:spcBef>
              <a:spcAft>
                <a:spcPts val="0"/>
              </a:spcAft>
            </a:pPr>
            <a:r>
              <a:rPr lang="fi-FI" sz="1600" dirty="0">
                <a:solidFill>
                  <a:srgbClr val="454545"/>
                </a:solidFill>
                <a:effectLst/>
              </a:rPr>
              <a:t>Kestävyysmurroskeskus</a:t>
            </a:r>
          </a:p>
          <a:p>
            <a:pPr marL="180000" indent="0">
              <a:spcBef>
                <a:spcPts val="0"/>
              </a:spcBef>
              <a:buNone/>
            </a:pPr>
            <a:r>
              <a:rPr lang="fi-FI" sz="1300" i="1" dirty="0">
                <a:solidFill>
                  <a:srgbClr val="FF0000"/>
                </a:solidFill>
              </a:rPr>
              <a:t>	</a:t>
            </a:r>
            <a:r>
              <a:rPr lang="en-US" sz="1300" dirty="0"/>
              <a:t>Omaehtoinen keskus, joka toimii yhteisön kohtaamis- </a:t>
            </a:r>
            <a:r>
              <a:rPr lang="en-US" sz="1300" dirty="0" err="1"/>
              <a:t>ja</a:t>
            </a:r>
            <a:r>
              <a:rPr lang="en-US" sz="1300" dirty="0"/>
              <a:t> </a:t>
            </a:r>
            <a:r>
              <a:rPr lang="en-US" sz="1300" dirty="0" err="1"/>
              <a:t>toimintapaikkana</a:t>
            </a:r>
            <a:r>
              <a:rPr lang="en-US" sz="1300" dirty="0"/>
              <a:t>, </a:t>
            </a:r>
            <a:br>
              <a:rPr lang="en-US" sz="1300" dirty="0"/>
            </a:br>
            <a:r>
              <a:rPr lang="en-US" sz="1300" dirty="0"/>
              <a:t>	</a:t>
            </a:r>
            <a:r>
              <a:rPr lang="en-US" sz="1300" dirty="0" err="1"/>
              <a:t>ekososiaalisen</a:t>
            </a:r>
            <a:r>
              <a:rPr lang="en-US" sz="1300" dirty="0"/>
              <a:t> sivistyksen ja </a:t>
            </a:r>
            <a:r>
              <a:rPr lang="en-US" sz="1300" dirty="0" err="1"/>
              <a:t>hyvän</a:t>
            </a:r>
            <a:r>
              <a:rPr lang="en-US" sz="1300" dirty="0"/>
              <a:t> </a:t>
            </a:r>
            <a:r>
              <a:rPr lang="en-US" sz="1300" dirty="0" err="1"/>
              <a:t>elämänsisällön</a:t>
            </a:r>
            <a:r>
              <a:rPr lang="en-US" sz="1300" dirty="0"/>
              <a:t> </a:t>
            </a:r>
            <a:r>
              <a:rPr lang="en-US" sz="1300" dirty="0" err="1"/>
              <a:t>kasvualustana</a:t>
            </a:r>
            <a:r>
              <a:rPr lang="en-US" sz="1300" dirty="0"/>
              <a:t>. </a:t>
            </a:r>
            <a:br>
              <a:rPr lang="en-US" sz="1300" dirty="0"/>
            </a:br>
            <a:r>
              <a:rPr lang="en-US" sz="1300" dirty="0"/>
              <a:t>	</a:t>
            </a:r>
            <a:r>
              <a:rPr lang="en-US" sz="1300" dirty="0" err="1"/>
              <a:t>Painotus</a:t>
            </a:r>
            <a:r>
              <a:rPr lang="en-US" sz="1300" dirty="0"/>
              <a:t> syntyy paikallisten toimijoiden tarjoomasta.</a:t>
            </a:r>
            <a:endParaRPr lang="fi-FI" sz="1300" i="1" dirty="0"/>
          </a:p>
          <a:p>
            <a:pPr marL="180000" marR="0" indent="0">
              <a:spcBef>
                <a:spcPts val="0"/>
              </a:spcBef>
              <a:spcAft>
                <a:spcPts val="0"/>
              </a:spcAft>
              <a:buNone/>
            </a:pPr>
            <a:endParaRPr lang="fi-FI" sz="1400" i="1" dirty="0">
              <a:solidFill>
                <a:srgbClr val="FF0000"/>
              </a:solidFill>
            </a:endParaRPr>
          </a:p>
          <a:p>
            <a:pPr>
              <a:spcBef>
                <a:spcPts val="0"/>
              </a:spcBef>
            </a:pPr>
            <a:r>
              <a:rPr lang="fi-FI" sz="1600" dirty="0">
                <a:solidFill>
                  <a:srgbClr val="454545"/>
                </a:solidFill>
                <a:effectLst/>
              </a:rPr>
              <a:t>Yhteistoiminnallisuuden malli</a:t>
            </a:r>
          </a:p>
          <a:p>
            <a:pPr marL="180000" indent="0">
              <a:spcBef>
                <a:spcPts val="0"/>
              </a:spcBef>
              <a:buNone/>
            </a:pPr>
            <a:r>
              <a:rPr lang="fi-FI" sz="1300" i="1" dirty="0">
                <a:solidFill>
                  <a:srgbClr val="FF0000"/>
                </a:solidFill>
              </a:rPr>
              <a:t>	</a:t>
            </a:r>
            <a:r>
              <a:rPr lang="en-US" sz="1300" dirty="0"/>
              <a:t>Toimintamalli, joka yhdistää organisaation hallinnolliset </a:t>
            </a:r>
            <a:r>
              <a:rPr lang="en-US" sz="1300" dirty="0" err="1"/>
              <a:t>ja</a:t>
            </a:r>
            <a:r>
              <a:rPr lang="en-US" sz="1300" dirty="0"/>
              <a:t> </a:t>
            </a:r>
            <a:r>
              <a:rPr lang="en-US" sz="1300" dirty="0" err="1"/>
              <a:t>operatiiviset</a:t>
            </a:r>
            <a:r>
              <a:rPr lang="en-US" sz="1300" dirty="0"/>
              <a:t> </a:t>
            </a:r>
            <a:r>
              <a:rPr lang="en-US" sz="1300" dirty="0" err="1"/>
              <a:t>toiminnot</a:t>
            </a:r>
            <a:r>
              <a:rPr lang="en-US" sz="1300" dirty="0"/>
              <a:t>. </a:t>
            </a:r>
            <a:br>
              <a:rPr lang="en-US" sz="1300" dirty="0"/>
            </a:br>
            <a:r>
              <a:rPr lang="en-US" sz="1300" dirty="0"/>
              <a:t>	</a:t>
            </a:r>
            <a:r>
              <a:rPr lang="en-US" sz="1300" dirty="0" err="1"/>
              <a:t>Rakenne</a:t>
            </a:r>
            <a:r>
              <a:rPr lang="en-US" sz="1300" dirty="0"/>
              <a:t>, ohjausmalli ja johtamisjärjestelmä.</a:t>
            </a:r>
            <a:br>
              <a:rPr lang="fi-FI" sz="1300" dirty="0">
                <a:solidFill>
                  <a:srgbClr val="454545"/>
                </a:solidFill>
                <a:effectLst/>
              </a:rPr>
            </a:br>
            <a:endParaRPr lang="fi-FI" sz="1300" dirty="0">
              <a:solidFill>
                <a:srgbClr val="454545"/>
              </a:solidFill>
              <a:effectLst/>
            </a:endParaRPr>
          </a:p>
          <a:p>
            <a:pPr marR="0">
              <a:spcBef>
                <a:spcPts val="0"/>
              </a:spcBef>
              <a:spcAft>
                <a:spcPts val="0"/>
              </a:spcAft>
            </a:pPr>
            <a:r>
              <a:rPr lang="fi-FI" sz="1600" dirty="0">
                <a:solidFill>
                  <a:srgbClr val="454545"/>
                </a:solidFill>
                <a:effectLst/>
              </a:rPr>
              <a:t>Yleishyödyllinen yhdistys </a:t>
            </a:r>
          </a:p>
          <a:p>
            <a:pPr marL="180000" indent="0">
              <a:spcBef>
                <a:spcPts val="0"/>
              </a:spcBef>
              <a:buNone/>
            </a:pPr>
            <a:r>
              <a:rPr lang="fi-FI" sz="1300" i="1" dirty="0">
                <a:solidFill>
                  <a:srgbClr val="FF0000"/>
                </a:solidFill>
              </a:rPr>
              <a:t>	</a:t>
            </a:r>
            <a:r>
              <a:rPr lang="en-US" sz="1300" dirty="0"/>
              <a:t>Organisaation osa, joka mahdollistaa järjestö- </a:t>
            </a:r>
            <a:r>
              <a:rPr lang="en-US" sz="1300" dirty="0" err="1"/>
              <a:t>ja</a:t>
            </a:r>
            <a:r>
              <a:rPr lang="en-US" sz="1300" dirty="0"/>
              <a:t> </a:t>
            </a:r>
            <a:r>
              <a:rPr lang="en-US" sz="1300" dirty="0" err="1"/>
              <a:t>vapaaehtoistoiminnan</a:t>
            </a:r>
            <a:r>
              <a:rPr lang="en-US" sz="1300" dirty="0"/>
              <a:t> </a:t>
            </a:r>
            <a:r>
              <a:rPr lang="en-US" sz="1300" dirty="0" err="1"/>
              <a:t>sekä</a:t>
            </a:r>
            <a:r>
              <a:rPr lang="en-US" sz="1300" dirty="0"/>
              <a:t> </a:t>
            </a:r>
            <a:r>
              <a:rPr lang="en-US" sz="1300" dirty="0" err="1"/>
              <a:t>yhdistyksille</a:t>
            </a:r>
            <a:r>
              <a:rPr lang="en-US" sz="1300" dirty="0"/>
              <a:t> </a:t>
            </a:r>
            <a:br>
              <a:rPr lang="en-US" sz="1300" dirty="0"/>
            </a:br>
            <a:r>
              <a:rPr lang="en-US" sz="1300" dirty="0"/>
              <a:t>	</a:t>
            </a:r>
            <a:r>
              <a:rPr lang="en-US" sz="1300" dirty="0" err="1"/>
              <a:t>suunnattujen</a:t>
            </a:r>
            <a:r>
              <a:rPr lang="en-US" sz="1300" dirty="0"/>
              <a:t> tukien hyödyntämisen. </a:t>
            </a:r>
            <a:r>
              <a:rPr lang="en-US" sz="1300" dirty="0" err="1"/>
              <a:t>Tuottaa</a:t>
            </a:r>
            <a:r>
              <a:rPr lang="en-US" sz="1300" dirty="0"/>
              <a:t> </a:t>
            </a:r>
            <a:r>
              <a:rPr lang="en-US" sz="1300" dirty="0" err="1"/>
              <a:t>sosiaalista</a:t>
            </a:r>
            <a:r>
              <a:rPr lang="en-US" sz="1300" dirty="0"/>
              <a:t> ja yhteiskunnallista </a:t>
            </a:r>
            <a:r>
              <a:rPr lang="en-US" sz="1300" dirty="0" err="1"/>
              <a:t>impaktia</a:t>
            </a:r>
            <a:r>
              <a:rPr lang="en-US" sz="1300" dirty="0"/>
              <a:t> </a:t>
            </a:r>
            <a:br>
              <a:rPr lang="en-US" sz="1300" dirty="0"/>
            </a:br>
            <a:r>
              <a:rPr lang="en-US" sz="1300" dirty="0"/>
              <a:t>	</a:t>
            </a:r>
            <a:r>
              <a:rPr lang="en-US" sz="1300" dirty="0" err="1"/>
              <a:t>sivistäen</a:t>
            </a:r>
            <a:r>
              <a:rPr lang="en-US" sz="1300" dirty="0"/>
              <a:t> </a:t>
            </a:r>
            <a:r>
              <a:rPr lang="en-US" sz="1300" dirty="0" err="1"/>
              <a:t>eettiseen</a:t>
            </a:r>
            <a:r>
              <a:rPr lang="en-US" sz="1300" dirty="0"/>
              <a:t> </a:t>
            </a:r>
            <a:r>
              <a:rPr lang="en-US" sz="1300" dirty="0" err="1"/>
              <a:t>huolenpitoon</a:t>
            </a:r>
            <a:r>
              <a:rPr lang="en-US" sz="1300" dirty="0"/>
              <a:t> ja aktiiviseen kansalaisuuteen.</a:t>
            </a:r>
            <a:br>
              <a:rPr lang="fi-FI" sz="1300" dirty="0">
                <a:solidFill>
                  <a:srgbClr val="454545"/>
                </a:solidFill>
                <a:effectLst/>
              </a:rPr>
            </a:br>
            <a:endParaRPr lang="fi-FI" sz="1300" dirty="0">
              <a:solidFill>
                <a:srgbClr val="454545"/>
              </a:solidFill>
              <a:effectLst/>
            </a:endParaRPr>
          </a:p>
          <a:p>
            <a:pPr lvl="1">
              <a:spcBef>
                <a:spcPts val="0"/>
              </a:spcBef>
            </a:pPr>
            <a:r>
              <a:rPr lang="fi-FI" sz="1600" dirty="0">
                <a:solidFill>
                  <a:srgbClr val="454545"/>
                </a:solidFill>
                <a:effectLst/>
              </a:rPr>
              <a:t>Eettinen huolenpito</a:t>
            </a:r>
          </a:p>
          <a:p>
            <a:pPr marL="180000" indent="0">
              <a:spcBef>
                <a:spcPts val="0"/>
              </a:spcBef>
              <a:buNone/>
            </a:pPr>
            <a:r>
              <a:rPr lang="fi-FI" sz="1300" i="1" dirty="0">
                <a:solidFill>
                  <a:srgbClr val="FF0000"/>
                </a:solidFill>
              </a:rPr>
              <a:t>	</a:t>
            </a:r>
            <a:r>
              <a:rPr lang="en-US" sz="1300" dirty="0" err="1"/>
              <a:t>Yksilöllistä</a:t>
            </a:r>
            <a:r>
              <a:rPr lang="en-US" sz="1300" dirty="0"/>
              <a:t> </a:t>
            </a:r>
            <a:r>
              <a:rPr lang="en-US" sz="1300" dirty="0" err="1"/>
              <a:t>ja</a:t>
            </a:r>
            <a:r>
              <a:rPr lang="en-US" sz="1300" dirty="0"/>
              <a:t> </a:t>
            </a:r>
            <a:r>
              <a:rPr lang="en-US" sz="1300" dirty="0" err="1"/>
              <a:t>erityispiirteistä</a:t>
            </a:r>
            <a:r>
              <a:rPr lang="en-US" sz="1300" dirty="0"/>
              <a:t> </a:t>
            </a:r>
            <a:r>
              <a:rPr lang="en-US" sz="1300" dirty="0" err="1"/>
              <a:t>huolenpitoa</a:t>
            </a:r>
            <a:r>
              <a:rPr lang="en-US" sz="1300" dirty="0"/>
              <a:t>.</a:t>
            </a:r>
          </a:p>
          <a:p>
            <a:pPr marL="180000" indent="0">
              <a:spcBef>
                <a:spcPts val="0"/>
              </a:spcBef>
              <a:buNone/>
            </a:pPr>
            <a:endParaRPr lang="en-US" sz="1300" dirty="0"/>
          </a:p>
          <a:p>
            <a:pPr lvl="1">
              <a:spcBef>
                <a:spcPts val="0"/>
              </a:spcBef>
            </a:pPr>
            <a:r>
              <a:rPr lang="fi-FI" sz="1600" dirty="0">
                <a:solidFill>
                  <a:srgbClr val="454545"/>
                </a:solidFill>
              </a:rPr>
              <a:t>Aktiivinen kansalaisuus</a:t>
            </a:r>
          </a:p>
          <a:p>
            <a:pPr marL="180000" indent="0">
              <a:spcBef>
                <a:spcPts val="0"/>
              </a:spcBef>
              <a:buNone/>
            </a:pPr>
            <a:r>
              <a:rPr lang="fi-FI" sz="1300" i="1" dirty="0">
                <a:solidFill>
                  <a:srgbClr val="FF0000"/>
                </a:solidFill>
              </a:rPr>
              <a:t>	</a:t>
            </a:r>
            <a:r>
              <a:rPr lang="en-US" sz="1300" dirty="0"/>
              <a:t>Vaikuttamista, toimimista ja vastuun ottamista yhteiseksi hyväksi.</a:t>
            </a:r>
            <a:br>
              <a:rPr lang="fi-FI" sz="1300" dirty="0">
                <a:solidFill>
                  <a:srgbClr val="454545"/>
                </a:solidFill>
                <a:effectLst/>
              </a:rPr>
            </a:br>
            <a:endParaRPr lang="fi-FI" sz="1300" dirty="0">
              <a:solidFill>
                <a:srgbClr val="454545"/>
              </a:solidFill>
              <a:effectLst/>
            </a:endParaRPr>
          </a:p>
          <a:p>
            <a:endParaRPr lang="fi-FI" dirty="0"/>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13</a:t>
            </a:fld>
            <a:endParaRPr lang="fi-FI" dirty="0"/>
          </a:p>
        </p:txBody>
      </p:sp>
      <p:sp>
        <p:nvSpPr>
          <p:cNvPr id="10" name="Text Placeholder 4">
            <a:extLst>
              <a:ext uri="{FF2B5EF4-FFF2-40B4-BE49-F238E27FC236}">
                <a16:creationId xmlns:a16="http://schemas.microsoft.com/office/drawing/2014/main" id="{E170B44B-56FE-4509-BD1A-4571AD5370EB}"/>
              </a:ext>
            </a:extLst>
          </p:cNvPr>
          <p:cNvSpPr txBox="1">
            <a:spLocks/>
          </p:cNvSpPr>
          <p:nvPr/>
        </p:nvSpPr>
        <p:spPr>
          <a:xfrm>
            <a:off x="703359" y="118716"/>
            <a:ext cx="7887694" cy="1146225"/>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Font typeface="Arial" panose="020B0604020202020204" pitchFamily="34" charset="0"/>
              <a:buNone/>
            </a:pPr>
            <a:endParaRPr lang="fi-FI" sz="1600" dirty="0"/>
          </a:p>
        </p:txBody>
      </p:sp>
    </p:spTree>
    <p:extLst>
      <p:ext uri="{BB962C8B-B14F-4D97-AF65-F5344CB8AC3E}">
        <p14:creationId xmlns:p14="http://schemas.microsoft.com/office/powerpoint/2010/main" val="34376101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632636" y="423603"/>
            <a:ext cx="8066690" cy="4719897"/>
          </a:xfrm>
        </p:spPr>
        <p:txBody>
          <a:bodyPr/>
          <a:lstStyle/>
          <a:p>
            <a:pPr>
              <a:spcBef>
                <a:spcPts val="0"/>
              </a:spcBef>
            </a:pPr>
            <a:r>
              <a:rPr lang="fi-FI" sz="1600" dirty="0">
                <a:solidFill>
                  <a:srgbClr val="454545"/>
                </a:solidFill>
              </a:rPr>
              <a:t>Yhteiskunnallinen yritys</a:t>
            </a:r>
          </a:p>
          <a:p>
            <a:pPr marL="180000" indent="0">
              <a:spcBef>
                <a:spcPts val="0"/>
              </a:spcBef>
              <a:buNone/>
            </a:pPr>
            <a:r>
              <a:rPr lang="fi-FI" sz="1300" i="1" dirty="0">
                <a:solidFill>
                  <a:srgbClr val="FF0000"/>
                </a:solidFill>
              </a:rPr>
              <a:t>	</a:t>
            </a:r>
            <a:r>
              <a:rPr lang="en-US" sz="1300" dirty="0"/>
              <a:t>Organisaation osa, joka mahdollistaa elinkeinon harjoittamisen ja </a:t>
            </a:r>
            <a:r>
              <a:rPr lang="en-US" sz="1300" dirty="0" err="1"/>
              <a:t>yrityksille</a:t>
            </a:r>
            <a:r>
              <a:rPr lang="en-US" sz="1300" dirty="0"/>
              <a:t> </a:t>
            </a:r>
            <a:br>
              <a:rPr lang="en-US" sz="1300" dirty="0"/>
            </a:br>
            <a:r>
              <a:rPr lang="en-US" sz="1300" dirty="0"/>
              <a:t>	</a:t>
            </a:r>
            <a:r>
              <a:rPr lang="en-US" sz="1300" dirty="0" err="1"/>
              <a:t>suunnattujen</a:t>
            </a:r>
            <a:r>
              <a:rPr lang="en-US" sz="1300" dirty="0"/>
              <a:t> tukien hyödyntämisen. Esimerkiksi osuuskuntamuotoinen. </a:t>
            </a:r>
            <a:br>
              <a:rPr lang="en-US" sz="1300" dirty="0"/>
            </a:br>
            <a:r>
              <a:rPr lang="en-US" sz="1300" dirty="0"/>
              <a:t>	</a:t>
            </a:r>
            <a:r>
              <a:rPr lang="en-US" sz="1300" dirty="0" err="1"/>
              <a:t>Tuottaa</a:t>
            </a:r>
            <a:r>
              <a:rPr lang="en-US" sz="1300" dirty="0"/>
              <a:t> ekologista- ja ympäristöimpaktia avoimen </a:t>
            </a:r>
            <a:r>
              <a:rPr lang="en-US" sz="1300" dirty="0" err="1"/>
              <a:t>innovaation</a:t>
            </a:r>
            <a:r>
              <a:rPr lang="en-US" sz="1300" dirty="0"/>
              <a:t> </a:t>
            </a:r>
            <a:r>
              <a:rPr lang="en-US" sz="1300" dirty="0" err="1"/>
              <a:t>ja</a:t>
            </a:r>
            <a:br>
              <a:rPr lang="en-US" sz="1300" dirty="0"/>
            </a:br>
            <a:r>
              <a:rPr lang="en-US" sz="1300" dirty="0"/>
              <a:t>	 omavaraisuuden edistämisen kautta.</a:t>
            </a:r>
            <a:endParaRPr lang="fi-FI" sz="1300" i="1" dirty="0"/>
          </a:p>
          <a:p>
            <a:pPr marL="180000" indent="0">
              <a:spcBef>
                <a:spcPts val="0"/>
              </a:spcBef>
              <a:buNone/>
            </a:pPr>
            <a:endParaRPr lang="fi-FI" sz="1400" i="1" dirty="0">
              <a:solidFill>
                <a:srgbClr val="FF0000"/>
              </a:solidFill>
            </a:endParaRPr>
          </a:p>
          <a:p>
            <a:pPr lvl="1">
              <a:spcBef>
                <a:spcPts val="0"/>
              </a:spcBef>
            </a:pPr>
            <a:r>
              <a:rPr lang="fi-FI" sz="1600" dirty="0">
                <a:solidFill>
                  <a:srgbClr val="454545"/>
                </a:solidFill>
              </a:rPr>
              <a:t>Avoin innovaatio</a:t>
            </a:r>
          </a:p>
          <a:p>
            <a:pPr marL="180000" indent="0">
              <a:spcBef>
                <a:spcPts val="0"/>
              </a:spcBef>
              <a:buNone/>
            </a:pPr>
            <a:r>
              <a:rPr lang="fi-FI" sz="1300" i="1" dirty="0">
                <a:solidFill>
                  <a:srgbClr val="FF0000"/>
                </a:solidFill>
              </a:rPr>
              <a:t>	</a:t>
            </a:r>
            <a:r>
              <a:rPr lang="en-US" sz="1300" dirty="0"/>
              <a:t>Elinikäistä oppimista, itsensätoteuttamista, paikallisten ja globaalien </a:t>
            </a:r>
            <a:r>
              <a:rPr lang="en-US" sz="1300" dirty="0" err="1"/>
              <a:t>haasteiden</a:t>
            </a:r>
            <a:r>
              <a:rPr lang="en-US" sz="1300" dirty="0"/>
              <a:t> </a:t>
            </a:r>
            <a:br>
              <a:rPr lang="en-US" sz="1300" dirty="0"/>
            </a:br>
            <a:r>
              <a:rPr lang="en-US" sz="1300" dirty="0"/>
              <a:t>	</a:t>
            </a:r>
            <a:r>
              <a:rPr lang="en-US" sz="1300" dirty="0" err="1"/>
              <a:t>ratkaisemista</a:t>
            </a:r>
            <a:r>
              <a:rPr lang="en-US" sz="1300" dirty="0"/>
              <a:t>, yhteiskehittämistä ja yhteisen arvon tuottamista.</a:t>
            </a:r>
            <a:br>
              <a:rPr lang="fi-FI" sz="1300" dirty="0">
                <a:solidFill>
                  <a:srgbClr val="454545"/>
                </a:solidFill>
              </a:rPr>
            </a:br>
            <a:endParaRPr lang="fi-FI" sz="1300" dirty="0">
              <a:solidFill>
                <a:srgbClr val="454545"/>
              </a:solidFill>
            </a:endParaRPr>
          </a:p>
          <a:p>
            <a:pPr lvl="1">
              <a:spcBef>
                <a:spcPts val="0"/>
              </a:spcBef>
            </a:pPr>
            <a:r>
              <a:rPr lang="fi-FI" sz="1600" dirty="0">
                <a:solidFill>
                  <a:srgbClr val="454545"/>
                </a:solidFill>
              </a:rPr>
              <a:t>Omavaraisuus </a:t>
            </a:r>
          </a:p>
          <a:p>
            <a:pPr marL="180000" indent="0">
              <a:spcBef>
                <a:spcPts val="0"/>
              </a:spcBef>
              <a:buNone/>
            </a:pPr>
            <a:r>
              <a:rPr lang="fi-FI" sz="1300" i="1" dirty="0">
                <a:solidFill>
                  <a:srgbClr val="FF0000"/>
                </a:solidFill>
              </a:rPr>
              <a:t>	</a:t>
            </a:r>
            <a:r>
              <a:rPr lang="en-US" sz="1300" dirty="0"/>
              <a:t>Käytännön kestävyystaitoja, sopivasti riippumattoman elämän ratkaisuja ja oppeja.</a:t>
            </a:r>
            <a:br>
              <a:rPr lang="fi-FI" sz="1300" dirty="0">
                <a:solidFill>
                  <a:srgbClr val="454545"/>
                </a:solidFill>
              </a:rPr>
            </a:br>
            <a:endParaRPr lang="fi-FI" sz="1300" dirty="0">
              <a:solidFill>
                <a:srgbClr val="454545"/>
              </a:solidFill>
            </a:endParaRPr>
          </a:p>
          <a:p>
            <a:pPr>
              <a:spcBef>
                <a:spcPts val="0"/>
              </a:spcBef>
            </a:pPr>
            <a:r>
              <a:rPr lang="fi-FI" sz="1600" dirty="0">
                <a:solidFill>
                  <a:srgbClr val="454545"/>
                </a:solidFill>
              </a:rPr>
              <a:t>Ekosysteemi</a:t>
            </a:r>
          </a:p>
          <a:p>
            <a:pPr marL="180000" indent="0">
              <a:spcBef>
                <a:spcPts val="0"/>
              </a:spcBef>
              <a:buNone/>
            </a:pPr>
            <a:r>
              <a:rPr lang="fi-FI" sz="1300" i="1" dirty="0">
                <a:solidFill>
                  <a:srgbClr val="FF0000"/>
                </a:solidFill>
              </a:rPr>
              <a:t>	</a:t>
            </a:r>
            <a:r>
              <a:rPr lang="en-US" sz="1300" dirty="0"/>
              <a:t>Paikallisyhteisö – järjestötoimijat, yritykset ja julkishallinto. </a:t>
            </a:r>
            <a:br>
              <a:rPr lang="en-US" sz="1300" dirty="0"/>
            </a:br>
            <a:r>
              <a:rPr lang="en-US" sz="1300" dirty="0"/>
              <a:t>	</a:t>
            </a:r>
            <a:r>
              <a:rPr lang="en-US" sz="1300" dirty="0" err="1"/>
              <a:t>Halu</a:t>
            </a:r>
            <a:r>
              <a:rPr lang="en-US" sz="1300" dirty="0"/>
              <a:t> edesauttaa alueensa hyvinvointia tarjoamalla resursseja yhteiseen hyvään.</a:t>
            </a:r>
            <a:endParaRPr lang="fi-FI" sz="1300" dirty="0">
              <a:solidFill>
                <a:srgbClr val="454545"/>
              </a:solidFill>
            </a:endParaRPr>
          </a:p>
          <a:p>
            <a:endParaRPr lang="fi-FI" dirty="0"/>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14</a:t>
            </a:fld>
            <a:endParaRPr lang="fi-FI" dirty="0"/>
          </a:p>
        </p:txBody>
      </p:sp>
    </p:spTree>
    <p:extLst>
      <p:ext uri="{BB962C8B-B14F-4D97-AF65-F5344CB8AC3E}">
        <p14:creationId xmlns:p14="http://schemas.microsoft.com/office/powerpoint/2010/main" val="35551070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A80C774-0DAC-4A82-80A8-16C2C927EBA7}"/>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601181D-1482-4A0E-8A74-9CFC83D604C6}"/>
              </a:ext>
            </a:extLst>
          </p:cNvPr>
          <p:cNvSpPr>
            <a:spLocks noGrp="1"/>
          </p:cNvSpPr>
          <p:nvPr>
            <p:ph type="sldNum" sz="quarter" idx="4"/>
          </p:nvPr>
        </p:nvSpPr>
        <p:spPr/>
        <p:txBody>
          <a:bodyPr/>
          <a:lstStyle/>
          <a:p>
            <a:fld id="{24342B02-74FC-4320-A08D-C58DA89F77A2}" type="slidenum">
              <a:rPr lang="fi-FI" smtClean="0"/>
              <a:pPr/>
              <a:t>15</a:t>
            </a:fld>
            <a:endParaRPr lang="fi-FI" dirty="0"/>
          </a:p>
        </p:txBody>
      </p:sp>
      <p:pic>
        <p:nvPicPr>
          <p:cNvPr id="4" name="Picture 3" descr="Diagram&#10;&#10;Description automatically generated">
            <a:extLst>
              <a:ext uri="{FF2B5EF4-FFF2-40B4-BE49-F238E27FC236}">
                <a16:creationId xmlns:a16="http://schemas.microsoft.com/office/drawing/2014/main" id="{E2E60589-12F5-4567-A1C2-303D2FD2DAC7}"/>
              </a:ext>
            </a:extLst>
          </p:cNvPr>
          <p:cNvPicPr>
            <a:picLocks noChangeAspect="1"/>
          </p:cNvPicPr>
          <p:nvPr/>
        </p:nvPicPr>
        <p:blipFill rotWithShape="1">
          <a:blip r:embed="rId2">
            <a:extLst>
              <a:ext uri="{28A0092B-C50C-407E-A947-70E740481C1C}">
                <a14:useLocalDpi xmlns:a14="http://schemas.microsoft.com/office/drawing/2010/main" val="0"/>
              </a:ext>
            </a:extLst>
          </a:blip>
          <a:srcRect t="3993" b="2928"/>
          <a:stretch/>
        </p:blipFill>
        <p:spPr>
          <a:xfrm>
            <a:off x="597554" y="255561"/>
            <a:ext cx="5919989" cy="3893820"/>
          </a:xfrm>
          <a:prstGeom prst="rect">
            <a:avLst/>
          </a:prstGeom>
        </p:spPr>
      </p:pic>
      <p:sp>
        <p:nvSpPr>
          <p:cNvPr id="13" name="Tekstin paikkamerkki 8">
            <a:extLst>
              <a:ext uri="{FF2B5EF4-FFF2-40B4-BE49-F238E27FC236}">
                <a16:creationId xmlns:a16="http://schemas.microsoft.com/office/drawing/2014/main" id="{B0A9671A-2C86-467A-A14C-153C09949EDC}"/>
              </a:ext>
            </a:extLst>
          </p:cNvPr>
          <p:cNvSpPr txBox="1">
            <a:spLocks/>
          </p:cNvSpPr>
          <p:nvPr/>
        </p:nvSpPr>
        <p:spPr>
          <a:xfrm>
            <a:off x="4267200" y="4045772"/>
            <a:ext cx="4127326" cy="1097728"/>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None/>
            </a:pPr>
            <a:r>
              <a:rPr lang="fi-FI" sz="1100" i="1" dirty="0">
                <a:solidFill>
                  <a:schemeClr val="bg1">
                    <a:lumMod val="50000"/>
                  </a:schemeClr>
                </a:solidFill>
              </a:rPr>
              <a:t>Osuuskunnan ja yhdistyksen muodostama alustakokonaisuus, johon kuuluvat mm. sosiaalista hyvinvointia ja työllisyyttä edistävä ‘10/8 Metodi’, kohti ekologista transitiota luotsaava ‘Omavarainen 108’ sekä ideahautomona ja demoalustana toimiva ‘Innovaatiokampus’. Kaavio: Jenni Lahtonen </a:t>
            </a:r>
          </a:p>
        </p:txBody>
      </p:sp>
      <p:sp>
        <p:nvSpPr>
          <p:cNvPr id="8" name="Text Placeholder 1">
            <a:extLst>
              <a:ext uri="{FF2B5EF4-FFF2-40B4-BE49-F238E27FC236}">
                <a16:creationId xmlns:a16="http://schemas.microsoft.com/office/drawing/2014/main" id="{E50D6556-FE52-4D67-8FEA-8CD7AC5540E7}"/>
              </a:ext>
            </a:extLst>
          </p:cNvPr>
          <p:cNvSpPr>
            <a:spLocks noGrp="1"/>
          </p:cNvSpPr>
          <p:nvPr>
            <p:ph type="body" sz="quarter" idx="14"/>
          </p:nvPr>
        </p:nvSpPr>
        <p:spPr>
          <a:xfrm>
            <a:off x="339725" y="189365"/>
            <a:ext cx="7854950" cy="594122"/>
          </a:xfrm>
        </p:spPr>
        <p:txBody>
          <a:bodyPr/>
          <a:lstStyle/>
          <a:p>
            <a:r>
              <a:rPr lang="fi-FI" dirty="0"/>
              <a:t>Kestävyysmalli</a:t>
            </a:r>
          </a:p>
          <a:p>
            <a:r>
              <a:rPr lang="fi-FI" dirty="0"/>
              <a:t>Tehdas 108:lla</a:t>
            </a:r>
          </a:p>
        </p:txBody>
      </p:sp>
    </p:spTree>
    <p:extLst>
      <p:ext uri="{BB962C8B-B14F-4D97-AF65-F5344CB8AC3E}">
        <p14:creationId xmlns:p14="http://schemas.microsoft.com/office/powerpoint/2010/main" val="13660168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52DA849-FB7D-4B3B-B13A-E641190695C6}"/>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849350E8-6CE7-42DA-83A4-23026FBD8E46}"/>
              </a:ext>
            </a:extLst>
          </p:cNvPr>
          <p:cNvSpPr>
            <a:spLocks noGrp="1"/>
          </p:cNvSpPr>
          <p:nvPr>
            <p:ph type="sldNum" sz="quarter" idx="4"/>
          </p:nvPr>
        </p:nvSpPr>
        <p:spPr/>
        <p:txBody>
          <a:bodyPr/>
          <a:lstStyle/>
          <a:p>
            <a:fld id="{24342B02-74FC-4320-A08D-C58DA89F77A2}" type="slidenum">
              <a:rPr lang="fi-FI" smtClean="0"/>
              <a:pPr/>
              <a:t>16</a:t>
            </a:fld>
            <a:endParaRPr lang="fi-FI" dirty="0"/>
          </a:p>
        </p:txBody>
      </p:sp>
      <p:sp>
        <p:nvSpPr>
          <p:cNvPr id="2" name="Text Placeholder 1">
            <a:extLst>
              <a:ext uri="{FF2B5EF4-FFF2-40B4-BE49-F238E27FC236}">
                <a16:creationId xmlns:a16="http://schemas.microsoft.com/office/drawing/2014/main" id="{4B97F90B-681F-45F8-9B2F-ACEEA61D80E2}"/>
              </a:ext>
            </a:extLst>
          </p:cNvPr>
          <p:cNvSpPr>
            <a:spLocks noGrp="1"/>
          </p:cNvSpPr>
          <p:nvPr>
            <p:ph type="body" sz="quarter" idx="14"/>
          </p:nvPr>
        </p:nvSpPr>
        <p:spPr>
          <a:xfrm>
            <a:off x="844376" y="306059"/>
            <a:ext cx="7854950" cy="594122"/>
          </a:xfrm>
        </p:spPr>
        <p:txBody>
          <a:bodyPr/>
          <a:lstStyle/>
          <a:p>
            <a:r>
              <a:rPr lang="fi-FI" dirty="0"/>
              <a:t>Täydennä oman tilanteesi mukaan</a:t>
            </a:r>
          </a:p>
        </p:txBody>
      </p:sp>
      <p:pic>
        <p:nvPicPr>
          <p:cNvPr id="12" name="Picture 11" descr="108_kestävyysmalli_©2021_blanko-3.png"/>
          <p:cNvPicPr>
            <a:picLocks noChangeAspect="1"/>
          </p:cNvPicPr>
          <p:nvPr/>
        </p:nvPicPr>
        <p:blipFill rotWithShape="1">
          <a:blip r:embed="rId2"/>
          <a:srcRect l="4703" t="6910" r="2707"/>
          <a:stretch/>
        </p:blipFill>
        <p:spPr>
          <a:xfrm>
            <a:off x="1618487" y="612648"/>
            <a:ext cx="6037143" cy="4376746"/>
          </a:xfrm>
          <a:prstGeom prst="rect">
            <a:avLst/>
          </a:prstGeom>
        </p:spPr>
      </p:pic>
      <p:sp>
        <p:nvSpPr>
          <p:cNvPr id="3" name="Rectangle 2">
            <a:extLst>
              <a:ext uri="{FF2B5EF4-FFF2-40B4-BE49-F238E27FC236}">
                <a16:creationId xmlns:a16="http://schemas.microsoft.com/office/drawing/2014/main" id="{8C7DAF75-7CAD-495E-AFAF-110F7898C0FF}"/>
              </a:ext>
            </a:extLst>
          </p:cNvPr>
          <p:cNvSpPr/>
          <p:nvPr/>
        </p:nvSpPr>
        <p:spPr>
          <a:xfrm>
            <a:off x="4475018" y="766618"/>
            <a:ext cx="226291" cy="133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442549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153113" y="1853121"/>
            <a:ext cx="4476170" cy="2033080"/>
          </a:xfrm>
        </p:spPr>
        <p:txBody>
          <a:bodyPr/>
          <a:lstStyle/>
          <a:p>
            <a:r>
              <a:rPr lang="fi-FI" dirty="0"/>
              <a:t> Visioita erikokoisten tilojen käyttöönotosta</a:t>
            </a:r>
            <a:br>
              <a:rPr lang="fi-FI" dirty="0"/>
            </a:br>
            <a:r>
              <a:rPr lang="fi-FI" dirty="0"/>
              <a:t>pienestä suurempaan</a:t>
            </a:r>
            <a:br>
              <a:rPr lang="fi-FI" dirty="0"/>
            </a:br>
            <a:endParaRPr lang="fi-FI" dirty="0"/>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4" name="Dian numeron paikkamerkki 3"/>
          <p:cNvSpPr>
            <a:spLocks noGrp="1"/>
          </p:cNvSpPr>
          <p:nvPr>
            <p:ph type="sldNum" sz="quarter" idx="4"/>
          </p:nvPr>
        </p:nvSpPr>
        <p:spPr/>
        <p:txBody>
          <a:bodyPr/>
          <a:lstStyle/>
          <a:p>
            <a:fld id="{24342B02-74FC-4320-A08D-C58DA89F77A2}" type="slidenum">
              <a:rPr lang="fi-FI" smtClean="0"/>
              <a:pPr/>
              <a:t>17</a:t>
            </a:fld>
            <a:endParaRPr lang="fi-FI" dirty="0"/>
          </a:p>
        </p:txBody>
      </p:sp>
    </p:spTree>
    <p:extLst>
      <p:ext uri="{BB962C8B-B14F-4D97-AF65-F5344CB8AC3E}">
        <p14:creationId xmlns:p14="http://schemas.microsoft.com/office/powerpoint/2010/main" val="15181085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925513" y="259101"/>
            <a:ext cx="7854950" cy="594122"/>
          </a:xfrm>
        </p:spPr>
        <p:txBody>
          <a:bodyPr/>
          <a:lstStyle/>
          <a:p>
            <a:r>
              <a:rPr lang="fi-FI" dirty="0"/>
              <a:t>XS   </a:t>
            </a:r>
            <a:r>
              <a:rPr lang="fi-FI" dirty="0">
                <a:solidFill>
                  <a:srgbClr val="454545"/>
                </a:solidFill>
                <a:effectLst/>
              </a:rPr>
              <a:t>Tyhjät liiketilat, hylätyt kioskirakennukset ym. </a:t>
            </a:r>
          </a:p>
          <a:p>
            <a:r>
              <a:rPr lang="fi-FI" dirty="0">
                <a:solidFill>
                  <a:srgbClr val="454545"/>
                </a:solidFill>
                <a:effectLst/>
              </a:rPr>
              <a:t>         maakuntakeskuksen keskusta-alueella</a:t>
            </a:r>
          </a:p>
          <a:p>
            <a:endParaRPr lang="fi-FI" dirty="0"/>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925513" y="1056361"/>
            <a:ext cx="6138227" cy="3030777"/>
          </a:xfrm>
        </p:spPr>
        <p:txBody>
          <a:bodyPr/>
          <a:lstStyle/>
          <a:p>
            <a:pPr marR="0">
              <a:spcBef>
                <a:spcPts val="0"/>
              </a:spcBef>
              <a:spcAft>
                <a:spcPts val="0"/>
              </a:spcAft>
            </a:pPr>
            <a:r>
              <a:rPr lang="fi-FI" dirty="0">
                <a:solidFill>
                  <a:srgbClr val="454545"/>
                </a:solidFill>
                <a:effectLst/>
              </a:rPr>
              <a:t>Esimerkkikohde: tyhjä </a:t>
            </a:r>
            <a:r>
              <a:rPr lang="fi-FI" dirty="0" err="1">
                <a:solidFill>
                  <a:srgbClr val="454545"/>
                </a:solidFill>
                <a:effectLst/>
              </a:rPr>
              <a:t>Näsinpuiston</a:t>
            </a:r>
            <a:r>
              <a:rPr lang="fi-FI" dirty="0">
                <a:solidFill>
                  <a:srgbClr val="454545"/>
                </a:solidFill>
                <a:effectLst/>
              </a:rPr>
              <a:t> kioski, Tampere</a:t>
            </a:r>
          </a:p>
          <a:p>
            <a:pPr marR="0">
              <a:spcBef>
                <a:spcPts val="0"/>
              </a:spcBef>
              <a:spcAft>
                <a:spcPts val="0"/>
              </a:spcAft>
            </a:pPr>
            <a:r>
              <a:rPr lang="fi-FI" dirty="0">
                <a:solidFill>
                  <a:srgbClr val="454545"/>
                </a:solidFill>
              </a:rPr>
              <a:t>Esimerkkik</a:t>
            </a:r>
            <a:r>
              <a:rPr lang="fi-FI" dirty="0">
                <a:solidFill>
                  <a:srgbClr val="454545"/>
                </a:solidFill>
                <a:effectLst/>
              </a:rPr>
              <a:t>onsepti: Café &amp; </a:t>
            </a:r>
            <a:r>
              <a:rPr lang="fi-FI" dirty="0" err="1">
                <a:solidFill>
                  <a:srgbClr val="454545"/>
                </a:solidFill>
                <a:effectLst/>
              </a:rPr>
              <a:t>Co-Work</a:t>
            </a:r>
            <a:r>
              <a:rPr lang="fi-FI" dirty="0">
                <a:solidFill>
                  <a:srgbClr val="454545"/>
                </a:solidFill>
                <a:effectLst/>
              </a:rPr>
              <a:t> 108 eli kahvila ja pieni kokoontumistila</a:t>
            </a:r>
            <a:r>
              <a:rPr lang="fi-FI" dirty="0">
                <a:solidFill>
                  <a:srgbClr val="454545"/>
                </a:solidFill>
              </a:rPr>
              <a:t>. Voi olla myös väliaikainen, pop-</a:t>
            </a:r>
            <a:r>
              <a:rPr lang="fi-FI" dirty="0" err="1">
                <a:solidFill>
                  <a:srgbClr val="454545"/>
                </a:solidFill>
              </a:rPr>
              <a:t>up</a:t>
            </a:r>
            <a:r>
              <a:rPr lang="fi-FI" dirty="0">
                <a:solidFill>
                  <a:srgbClr val="454545"/>
                </a:solidFill>
              </a:rPr>
              <a:t> tila. Ihmisvirtojen äärellä matala kynnys on oleellinen, jotta sisään voi pistäytyä hetken mielijohteesta. Tila voi toimia isomman Luovan keskuksen </a:t>
            </a:r>
            <a:r>
              <a:rPr lang="fi-FI" dirty="0" err="1">
                <a:solidFill>
                  <a:srgbClr val="454545"/>
                </a:solidFill>
              </a:rPr>
              <a:t>sateelliittina</a:t>
            </a:r>
            <a:r>
              <a:rPr lang="fi-FI" dirty="0">
                <a:solidFill>
                  <a:srgbClr val="454545"/>
                </a:solidFill>
              </a:rPr>
              <a:t>, eräänlaisena </a:t>
            </a:r>
            <a:r>
              <a:rPr lang="fi-FI" dirty="0">
                <a:solidFill>
                  <a:srgbClr val="454545"/>
                </a:solidFill>
                <a:effectLst/>
              </a:rPr>
              <a:t>infopisteenä taikka mainoksena, houkuttelemassa vierailulle itse keskukseen, joka mahdollisesti sijaitsee sivummalla. </a:t>
            </a:r>
          </a:p>
          <a:p>
            <a:pPr marL="180000" marR="0" indent="0">
              <a:spcBef>
                <a:spcPts val="0"/>
              </a:spcBef>
              <a:spcAft>
                <a:spcPts val="0"/>
              </a:spcAft>
              <a:buNone/>
            </a:pPr>
            <a:endParaRPr lang="fi-FI" dirty="0">
              <a:solidFill>
                <a:srgbClr val="454545"/>
              </a:solidFill>
              <a:effectLst/>
            </a:endParaRPr>
          </a:p>
          <a:p>
            <a:pPr marR="0">
              <a:spcBef>
                <a:spcPts val="0"/>
              </a:spcBef>
              <a:spcAft>
                <a:spcPts val="0"/>
              </a:spcAft>
            </a:pPr>
            <a:r>
              <a:rPr lang="fi-FI" dirty="0" err="1">
                <a:solidFill>
                  <a:srgbClr val="454545"/>
                </a:solidFill>
                <a:effectLst/>
              </a:rPr>
              <a:t>Olemassaolevia</a:t>
            </a:r>
            <a:r>
              <a:rPr lang="fi-FI" dirty="0">
                <a:solidFill>
                  <a:srgbClr val="454545"/>
                </a:solidFill>
                <a:effectLst/>
              </a:rPr>
              <a:t> esimerkkejä: </a:t>
            </a:r>
            <a:r>
              <a:rPr lang="fi-FI" dirty="0">
                <a:solidFill>
                  <a:srgbClr val="454545"/>
                </a:solidFill>
                <a:effectLst/>
                <a:hlinkClick r:id="rId2"/>
              </a:rPr>
              <a:t>Skeittitapuli</a:t>
            </a:r>
            <a:r>
              <a:rPr lang="fi-FI" dirty="0">
                <a:solidFill>
                  <a:srgbClr val="454545"/>
                </a:solidFill>
                <a:effectLst/>
              </a:rPr>
              <a:t>, Tampere, </a:t>
            </a:r>
            <a:r>
              <a:rPr lang="fi-FI" dirty="0">
                <a:solidFill>
                  <a:srgbClr val="454545"/>
                </a:solidFill>
                <a:effectLst/>
                <a:hlinkClick r:id="rId3"/>
              </a:rPr>
              <a:t>Romu &amp; Random</a:t>
            </a:r>
            <a:r>
              <a:rPr lang="fi-FI" dirty="0">
                <a:solidFill>
                  <a:srgbClr val="454545"/>
                </a:solidFill>
                <a:effectLst/>
              </a:rPr>
              <a:t>, Tampere. </a:t>
            </a:r>
            <a:r>
              <a:rPr lang="fi-FI" dirty="0">
                <a:solidFill>
                  <a:srgbClr val="454545"/>
                </a:solidFill>
                <a:effectLst/>
                <a:hlinkClick r:id="rId4" action="ppaction://hlinkfile"/>
              </a:rPr>
              <a:t>Jänö –lippakioski</a:t>
            </a:r>
            <a:r>
              <a:rPr lang="fi-FI" dirty="0">
                <a:solidFill>
                  <a:srgbClr val="454545"/>
                </a:solidFill>
                <a:effectLst/>
              </a:rPr>
              <a:t>, Helsinki. </a:t>
            </a:r>
          </a:p>
          <a:p>
            <a:endParaRPr lang="fi-FI" dirty="0">
              <a:solidFill>
                <a:srgbClr val="FF0000"/>
              </a:solidFill>
            </a:endParaRPr>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18</a:t>
            </a:fld>
            <a:endParaRPr lang="fi-FI" dirty="0"/>
          </a:p>
        </p:txBody>
      </p:sp>
    </p:spTree>
    <p:extLst>
      <p:ext uri="{BB962C8B-B14F-4D97-AF65-F5344CB8AC3E}">
        <p14:creationId xmlns:p14="http://schemas.microsoft.com/office/powerpoint/2010/main" val="40066681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925513" y="259101"/>
            <a:ext cx="7854950" cy="594122"/>
          </a:xfrm>
        </p:spPr>
        <p:txBody>
          <a:bodyPr/>
          <a:lstStyle/>
          <a:p>
            <a:pPr marR="0">
              <a:spcBef>
                <a:spcPts val="0"/>
              </a:spcBef>
              <a:spcAft>
                <a:spcPts val="0"/>
              </a:spcAft>
            </a:pPr>
            <a:r>
              <a:rPr lang="fi-FI" dirty="0"/>
              <a:t>S   </a:t>
            </a:r>
            <a:r>
              <a:rPr lang="fi-FI" dirty="0">
                <a:solidFill>
                  <a:srgbClr val="454545"/>
                </a:solidFill>
                <a:effectLst/>
              </a:rPr>
              <a:t>Kylätalo, koulu, maa-/metsätila </a:t>
            </a:r>
          </a:p>
          <a:p>
            <a:pPr marL="180000" marR="0" indent="0">
              <a:spcBef>
                <a:spcPts val="0"/>
              </a:spcBef>
              <a:spcAft>
                <a:spcPts val="0"/>
              </a:spcAft>
              <a:buNone/>
            </a:pPr>
            <a:r>
              <a:rPr lang="fi-FI" dirty="0">
                <a:solidFill>
                  <a:srgbClr val="454545"/>
                </a:solidFill>
              </a:rPr>
              <a:t>   </a:t>
            </a:r>
            <a:r>
              <a:rPr lang="fi-FI" dirty="0">
                <a:solidFill>
                  <a:srgbClr val="454545"/>
                </a:solidFill>
                <a:effectLst/>
              </a:rPr>
              <a:t>ympäristökunnan haja-asutusalueella</a:t>
            </a:r>
          </a:p>
          <a:p>
            <a:endParaRPr lang="fi-FI" dirty="0"/>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925513" y="683095"/>
            <a:ext cx="6360720" cy="4048648"/>
          </a:xfrm>
        </p:spPr>
        <p:txBody>
          <a:bodyPr/>
          <a:lstStyle/>
          <a:p>
            <a:pPr marL="180000" marR="0" indent="0">
              <a:spcBef>
                <a:spcPts val="0"/>
              </a:spcBef>
              <a:spcAft>
                <a:spcPts val="0"/>
              </a:spcAft>
              <a:buNone/>
            </a:pPr>
            <a:endParaRPr lang="fi-FI" dirty="0">
              <a:solidFill>
                <a:srgbClr val="454545"/>
              </a:solidFill>
              <a:effectLst/>
            </a:endParaRPr>
          </a:p>
          <a:p>
            <a:pPr>
              <a:spcBef>
                <a:spcPts val="0"/>
              </a:spcBef>
            </a:pPr>
            <a:r>
              <a:rPr lang="fi-FI" dirty="0">
                <a:solidFill>
                  <a:srgbClr val="454545"/>
                </a:solidFill>
              </a:rPr>
              <a:t>Esimerkkikohde: Hämeenkyrössä </a:t>
            </a:r>
            <a:r>
              <a:rPr lang="fi-FI" dirty="0" err="1">
                <a:solidFill>
                  <a:srgbClr val="454545"/>
                </a:solidFill>
                <a:effectLst/>
              </a:rPr>
              <a:t>Osarassa</a:t>
            </a:r>
            <a:r>
              <a:rPr lang="fi-FI" dirty="0">
                <a:solidFill>
                  <a:srgbClr val="454545"/>
                </a:solidFill>
                <a:effectLst/>
              </a:rPr>
              <a:t> purku-uhan alla oleva perinnerakennus. </a:t>
            </a:r>
          </a:p>
          <a:p>
            <a:pPr>
              <a:spcBef>
                <a:spcPts val="0"/>
              </a:spcBef>
            </a:pPr>
            <a:r>
              <a:rPr lang="fi-FI" dirty="0">
                <a:solidFill>
                  <a:srgbClr val="454545"/>
                </a:solidFill>
              </a:rPr>
              <a:t>Esimerkkikonsepti: </a:t>
            </a:r>
            <a:r>
              <a:rPr lang="fi-FI" dirty="0">
                <a:solidFill>
                  <a:srgbClr val="454545"/>
                </a:solidFill>
                <a:effectLst/>
              </a:rPr>
              <a:t>hyvinvointi + oppilaitosyhteistyö painotus; Sauna 108 eli oppilaitoksessa valmistettujen           tuotteiden myyntiä (luonnonvaratuottajat), saunaterapiat ja -perinnehoidot, ohjelmailtoja ja tempauksia. Oleellista hyödyntää sijaintia rauhassa, luoda hitauden paikkoja. </a:t>
            </a:r>
          </a:p>
          <a:p>
            <a:pPr marL="180000" marR="0" indent="0">
              <a:spcBef>
                <a:spcPts val="0"/>
              </a:spcBef>
              <a:spcAft>
                <a:spcPts val="0"/>
              </a:spcAft>
              <a:buNone/>
            </a:pPr>
            <a:endParaRPr lang="fi-FI" dirty="0">
              <a:solidFill>
                <a:srgbClr val="454545"/>
              </a:solidFill>
              <a:effectLst/>
            </a:endParaRPr>
          </a:p>
          <a:p>
            <a:pPr marR="0">
              <a:spcBef>
                <a:spcPts val="0"/>
              </a:spcBef>
              <a:spcAft>
                <a:spcPts val="0"/>
              </a:spcAft>
            </a:pPr>
            <a:r>
              <a:rPr lang="fi-FI" dirty="0" err="1">
                <a:solidFill>
                  <a:srgbClr val="454545"/>
                </a:solidFill>
                <a:effectLst/>
              </a:rPr>
              <a:t>Olemassaolevia</a:t>
            </a:r>
            <a:r>
              <a:rPr lang="fi-FI" dirty="0">
                <a:solidFill>
                  <a:srgbClr val="454545"/>
                </a:solidFill>
                <a:effectLst/>
              </a:rPr>
              <a:t> esimerkkejä: Tilaussaunat </a:t>
            </a:r>
            <a:br>
              <a:rPr lang="fi-FI" dirty="0">
                <a:solidFill>
                  <a:srgbClr val="454545"/>
                </a:solidFill>
                <a:effectLst/>
              </a:rPr>
            </a:br>
            <a:r>
              <a:rPr lang="fi-FI" dirty="0">
                <a:solidFill>
                  <a:srgbClr val="454545"/>
                </a:solidFill>
                <a:effectLst/>
              </a:rPr>
              <a:t>(</a:t>
            </a:r>
            <a:r>
              <a:rPr lang="fi-FI" dirty="0">
                <a:solidFill>
                  <a:srgbClr val="454545"/>
                </a:solidFill>
                <a:effectLst/>
                <a:hlinkClick r:id="rId2"/>
              </a:rPr>
              <a:t>Miinan savusauna</a:t>
            </a:r>
            <a:r>
              <a:rPr lang="fi-FI" dirty="0">
                <a:solidFill>
                  <a:srgbClr val="454545"/>
                </a:solidFill>
                <a:effectLst/>
              </a:rPr>
              <a:t>, Hämeenkyrö), Retriittipaikat (</a:t>
            </a:r>
            <a:r>
              <a:rPr lang="fi-FI" dirty="0" err="1">
                <a:solidFill>
                  <a:srgbClr val="454545"/>
                </a:solidFill>
                <a:effectLst/>
                <a:hlinkClick r:id="rId3"/>
              </a:rPr>
              <a:t>Frantsila</a:t>
            </a:r>
            <a:r>
              <a:rPr lang="fi-FI" dirty="0">
                <a:solidFill>
                  <a:srgbClr val="454545"/>
                </a:solidFill>
                <a:effectLst/>
              </a:rPr>
              <a:t>, Hämeenkyrö; </a:t>
            </a:r>
            <a:r>
              <a:rPr lang="fi-FI" dirty="0">
                <a:solidFill>
                  <a:srgbClr val="454545"/>
                </a:solidFill>
                <a:effectLst/>
                <a:hlinkClick r:id="rId4"/>
              </a:rPr>
              <a:t>Tuomiston kartano</a:t>
            </a:r>
            <a:r>
              <a:rPr lang="fi-FI" dirty="0">
                <a:solidFill>
                  <a:srgbClr val="454545"/>
                </a:solidFill>
                <a:effectLst/>
              </a:rPr>
              <a:t>, Sastamala), Residenssit (</a:t>
            </a:r>
            <a:r>
              <a:rPr lang="fi-FI" dirty="0">
                <a:solidFill>
                  <a:srgbClr val="454545"/>
                </a:solidFill>
                <a:effectLst/>
                <a:hlinkClick r:id="rId5"/>
              </a:rPr>
              <a:t>Haihara</a:t>
            </a:r>
            <a:r>
              <a:rPr lang="fi-FI" dirty="0">
                <a:solidFill>
                  <a:srgbClr val="454545"/>
                </a:solidFill>
                <a:effectLst/>
              </a:rPr>
              <a:t>, Tampere; </a:t>
            </a:r>
            <a:r>
              <a:rPr lang="fi-FI" dirty="0" err="1">
                <a:solidFill>
                  <a:srgbClr val="454545"/>
                </a:solidFill>
                <a:effectLst/>
                <a:hlinkClick r:id="rId6"/>
              </a:rPr>
              <a:t>Arteles</a:t>
            </a:r>
            <a:r>
              <a:rPr lang="fi-FI" dirty="0">
                <a:solidFill>
                  <a:srgbClr val="454545"/>
                </a:solidFill>
                <a:effectLst/>
              </a:rPr>
              <a:t>, Hämeenkyrö), Ekokylät (</a:t>
            </a:r>
            <a:r>
              <a:rPr lang="fi-FI" dirty="0">
                <a:solidFill>
                  <a:srgbClr val="454545"/>
                </a:solidFill>
                <a:effectLst/>
                <a:hlinkClick r:id="rId7"/>
              </a:rPr>
              <a:t>Onnellisten kylä</a:t>
            </a:r>
            <a:r>
              <a:rPr lang="fi-FI" dirty="0">
                <a:solidFill>
                  <a:srgbClr val="454545"/>
                </a:solidFill>
              </a:rPr>
              <a:t>, </a:t>
            </a:r>
            <a:r>
              <a:rPr lang="fi-FI" dirty="0">
                <a:solidFill>
                  <a:srgbClr val="454545"/>
                </a:solidFill>
                <a:effectLst/>
              </a:rPr>
              <a:t>Juva), </a:t>
            </a:r>
            <a:r>
              <a:rPr lang="fi-FI" dirty="0" err="1">
                <a:solidFill>
                  <a:srgbClr val="454545"/>
                </a:solidFill>
                <a:effectLst/>
              </a:rPr>
              <a:t>B&amp;B:t</a:t>
            </a:r>
            <a:r>
              <a:rPr lang="fi-FI" dirty="0">
                <a:solidFill>
                  <a:srgbClr val="454545"/>
                </a:solidFill>
                <a:effectLst/>
              </a:rPr>
              <a:t>, kyläkaupat, luomutilat…</a:t>
            </a:r>
          </a:p>
          <a:p>
            <a:endParaRPr lang="fi-FI" dirty="0" err="1">
              <a:solidFill>
                <a:srgbClr val="FF0000"/>
              </a:solidFill>
            </a:endParaRPr>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19</a:t>
            </a:fld>
            <a:endParaRPr lang="fi-FI" dirty="0"/>
          </a:p>
        </p:txBody>
      </p:sp>
    </p:spTree>
    <p:extLst>
      <p:ext uri="{BB962C8B-B14F-4D97-AF65-F5344CB8AC3E}">
        <p14:creationId xmlns:p14="http://schemas.microsoft.com/office/powerpoint/2010/main" val="212894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a:t>Sisältö:</a:t>
            </a:r>
          </a:p>
        </p:txBody>
      </p:sp>
      <p:sp>
        <p:nvSpPr>
          <p:cNvPr id="9" name="Tekstin paikkamerkki 8"/>
          <p:cNvSpPr>
            <a:spLocks noGrp="1"/>
          </p:cNvSpPr>
          <p:nvPr>
            <p:ph type="body" sz="quarter" idx="17"/>
          </p:nvPr>
        </p:nvSpPr>
        <p:spPr>
          <a:xfrm>
            <a:off x="925513" y="1055514"/>
            <a:ext cx="5726747" cy="3127866"/>
          </a:xfrm>
        </p:spPr>
        <p:txBody>
          <a:bodyPr/>
          <a:lstStyle/>
          <a:p>
            <a:r>
              <a:rPr lang="fi-FI" dirty="0"/>
              <a:t>Tyhjät tilat ja kiertotalous</a:t>
            </a:r>
          </a:p>
          <a:p>
            <a:r>
              <a:rPr lang="fi-FI" dirty="0"/>
              <a:t>Tyhjien tilojen käyttöönoton erityispiirteitä eli mahdollisuuksia ja haasteita</a:t>
            </a:r>
          </a:p>
          <a:p>
            <a:r>
              <a:rPr lang="fi-FI" dirty="0"/>
              <a:t>Ratkaisuksi yhteistoiminnallisuus </a:t>
            </a:r>
          </a:p>
          <a:p>
            <a:r>
              <a:rPr lang="fi-FI" dirty="0"/>
              <a:t>Tutustutaan Nokian Tehdas 108:n yhteistoiminnallisuuden malliin</a:t>
            </a:r>
          </a:p>
          <a:p>
            <a:r>
              <a:rPr lang="fi-FI" dirty="0"/>
              <a:t>Inspiraatioksi ratkaisuja eri kokoisten tilojen käyttöönottoon, eri sijainneilla kaupungeissa ja maaseudulla</a:t>
            </a:r>
          </a:p>
          <a:p>
            <a:r>
              <a:rPr lang="fi-FI" dirty="0"/>
              <a:t>Miten edistää asiaa?</a:t>
            </a:r>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5" name="Dian numeron paikkamerkki 4"/>
          <p:cNvSpPr>
            <a:spLocks noGrp="1"/>
          </p:cNvSpPr>
          <p:nvPr>
            <p:ph type="sldNum" sz="quarter" idx="4"/>
          </p:nvPr>
        </p:nvSpPr>
        <p:spPr/>
        <p:txBody>
          <a:bodyPr/>
          <a:lstStyle/>
          <a:p>
            <a:fld id="{24342B02-74FC-4320-A08D-C58DA89F77A2}" type="slidenum">
              <a:rPr lang="fi-FI" smtClean="0"/>
              <a:pPr/>
              <a:t>2</a:t>
            </a:fld>
            <a:endParaRPr lang="fi-FI" dirty="0"/>
          </a:p>
        </p:txBody>
      </p:sp>
    </p:spTree>
    <p:extLst>
      <p:ext uri="{BB962C8B-B14F-4D97-AF65-F5344CB8AC3E}">
        <p14:creationId xmlns:p14="http://schemas.microsoft.com/office/powerpoint/2010/main" val="34588559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882981" y="259100"/>
            <a:ext cx="5639879" cy="944483"/>
          </a:xfrm>
        </p:spPr>
        <p:txBody>
          <a:bodyPr/>
          <a:lstStyle/>
          <a:p>
            <a:r>
              <a:rPr lang="fi-FI" dirty="0"/>
              <a:t>M   </a:t>
            </a:r>
            <a:r>
              <a:rPr lang="fi-FI" dirty="0">
                <a:solidFill>
                  <a:srgbClr val="454545"/>
                </a:solidFill>
                <a:effectLst/>
              </a:rPr>
              <a:t>Teollisuuskiinteistö, koulu, liikekeskus, tila     </a:t>
            </a:r>
          </a:p>
          <a:p>
            <a:r>
              <a:rPr lang="fi-FI" dirty="0">
                <a:solidFill>
                  <a:srgbClr val="454545"/>
                </a:solidFill>
              </a:rPr>
              <a:t>       </a:t>
            </a:r>
            <a:r>
              <a:rPr lang="fi-FI" dirty="0">
                <a:solidFill>
                  <a:srgbClr val="454545"/>
                </a:solidFill>
                <a:effectLst/>
              </a:rPr>
              <a:t>ympäristökunnan keskusta-alueella tai   </a:t>
            </a:r>
          </a:p>
          <a:p>
            <a:r>
              <a:rPr lang="fi-FI" dirty="0">
                <a:solidFill>
                  <a:srgbClr val="454545"/>
                </a:solidFill>
              </a:rPr>
              <a:t>       </a:t>
            </a:r>
            <a:r>
              <a:rPr lang="fi-FI" dirty="0">
                <a:solidFill>
                  <a:srgbClr val="454545"/>
                </a:solidFill>
                <a:effectLst/>
              </a:rPr>
              <a:t>maakuntakeskuksen esikaupunkialueella</a:t>
            </a:r>
          </a:p>
          <a:p>
            <a:endParaRPr lang="fi-FI" dirty="0"/>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925512" y="1203584"/>
            <a:ext cx="6605823" cy="2310453"/>
          </a:xfrm>
        </p:spPr>
        <p:txBody>
          <a:bodyPr/>
          <a:lstStyle/>
          <a:p>
            <a:pPr marL="0" marR="0">
              <a:spcBef>
                <a:spcPts val="0"/>
              </a:spcBef>
              <a:spcAft>
                <a:spcPts val="0"/>
              </a:spcAft>
            </a:pPr>
            <a:endParaRPr lang="fi-FI" dirty="0">
              <a:solidFill>
                <a:srgbClr val="454545"/>
              </a:solidFill>
              <a:effectLst/>
            </a:endParaRPr>
          </a:p>
          <a:p>
            <a:pPr>
              <a:spcBef>
                <a:spcPts val="0"/>
              </a:spcBef>
            </a:pPr>
            <a:r>
              <a:rPr lang="fi-FI" dirty="0">
                <a:solidFill>
                  <a:srgbClr val="454545"/>
                </a:solidFill>
              </a:rPr>
              <a:t>Esimerkkikohde:</a:t>
            </a:r>
            <a:r>
              <a:rPr lang="fi-FI" dirty="0">
                <a:solidFill>
                  <a:srgbClr val="454545"/>
                </a:solidFill>
                <a:effectLst/>
              </a:rPr>
              <a:t> Teollisuuskiinteistö Nokian Tehdassaaressa</a:t>
            </a:r>
            <a:endParaRPr lang="fi-FI" dirty="0">
              <a:solidFill>
                <a:srgbClr val="454545"/>
              </a:solidFill>
            </a:endParaRPr>
          </a:p>
          <a:p>
            <a:pPr>
              <a:spcBef>
                <a:spcPts val="0"/>
              </a:spcBef>
            </a:pPr>
            <a:r>
              <a:rPr lang="fi-FI" dirty="0">
                <a:solidFill>
                  <a:srgbClr val="454545"/>
                </a:solidFill>
                <a:effectLst/>
              </a:rPr>
              <a:t>Esimerkkikonsepti: Luova Keskus 108 eli  taide- ja  </a:t>
            </a:r>
          </a:p>
          <a:p>
            <a:pPr marL="180000" marR="0" indent="0">
              <a:spcBef>
                <a:spcPts val="0"/>
              </a:spcBef>
              <a:spcAft>
                <a:spcPts val="0"/>
              </a:spcAft>
              <a:buNone/>
            </a:pPr>
            <a:r>
              <a:rPr lang="fi-FI" dirty="0">
                <a:solidFill>
                  <a:srgbClr val="454545"/>
                </a:solidFill>
              </a:rPr>
              <a:t>   </a:t>
            </a:r>
            <a:r>
              <a:rPr lang="fi-FI" dirty="0">
                <a:solidFill>
                  <a:srgbClr val="454545"/>
                </a:solidFill>
                <a:effectLst/>
              </a:rPr>
              <a:t>kulttuuritapahtumia, työtiloja, kahvila-myymälä, sirkus, </a:t>
            </a:r>
          </a:p>
          <a:p>
            <a:pPr marL="180000" marR="0" indent="0">
              <a:spcBef>
                <a:spcPts val="0"/>
              </a:spcBef>
              <a:spcAft>
                <a:spcPts val="0"/>
              </a:spcAft>
              <a:buNone/>
            </a:pPr>
            <a:r>
              <a:rPr lang="fi-FI" dirty="0">
                <a:solidFill>
                  <a:srgbClr val="454545"/>
                </a:solidFill>
              </a:rPr>
              <a:t>   </a:t>
            </a:r>
            <a:r>
              <a:rPr lang="fi-FI" dirty="0">
                <a:solidFill>
                  <a:srgbClr val="454545"/>
                </a:solidFill>
                <a:effectLst/>
              </a:rPr>
              <a:t>joogasali, teatteri,</a:t>
            </a:r>
            <a:r>
              <a:rPr lang="fi-FI" dirty="0">
                <a:solidFill>
                  <a:srgbClr val="454545"/>
                </a:solidFill>
              </a:rPr>
              <a:t> </a:t>
            </a:r>
            <a:r>
              <a:rPr lang="fi-FI" dirty="0">
                <a:solidFill>
                  <a:srgbClr val="454545"/>
                </a:solidFill>
                <a:effectLst/>
              </a:rPr>
              <a:t>galleria, juhla- ja ohjelmapalveluj</a:t>
            </a:r>
            <a:r>
              <a:rPr lang="fi-FI" dirty="0">
                <a:solidFill>
                  <a:srgbClr val="454545"/>
                </a:solidFill>
              </a:rPr>
              <a:t>a.  </a:t>
            </a:r>
          </a:p>
          <a:p>
            <a:pPr marL="180000" marR="0" indent="0">
              <a:spcBef>
                <a:spcPts val="0"/>
              </a:spcBef>
              <a:spcAft>
                <a:spcPts val="0"/>
              </a:spcAft>
              <a:buNone/>
            </a:pPr>
            <a:r>
              <a:rPr lang="fi-FI" dirty="0">
                <a:solidFill>
                  <a:srgbClr val="454545"/>
                </a:solidFill>
              </a:rPr>
              <a:t>   Oleellista hyödyntää sijaintia erilaisiin rohkeisiin </a:t>
            </a:r>
          </a:p>
          <a:p>
            <a:pPr marL="180000" marR="0" indent="0">
              <a:spcBef>
                <a:spcPts val="0"/>
              </a:spcBef>
              <a:spcAft>
                <a:spcPts val="0"/>
              </a:spcAft>
              <a:buNone/>
            </a:pPr>
            <a:r>
              <a:rPr lang="fi-FI" dirty="0">
                <a:solidFill>
                  <a:srgbClr val="454545"/>
                </a:solidFill>
              </a:rPr>
              <a:t>   kokeiluihin, kun hiukan sivussa lähiympäristö on  </a:t>
            </a:r>
          </a:p>
          <a:p>
            <a:pPr marL="180000" marR="0" indent="0">
              <a:spcBef>
                <a:spcPts val="0"/>
              </a:spcBef>
              <a:spcAft>
                <a:spcPts val="0"/>
              </a:spcAft>
              <a:buNone/>
            </a:pPr>
            <a:r>
              <a:rPr lang="fi-FI" dirty="0">
                <a:solidFill>
                  <a:srgbClr val="454545"/>
                </a:solidFill>
              </a:rPr>
              <a:t>   tavallista sallivampi.</a:t>
            </a:r>
          </a:p>
          <a:p>
            <a:pPr marL="180000" marR="0" indent="0">
              <a:spcBef>
                <a:spcPts val="0"/>
              </a:spcBef>
              <a:spcAft>
                <a:spcPts val="0"/>
              </a:spcAft>
              <a:buNone/>
            </a:pPr>
            <a:endParaRPr lang="fi-FI" dirty="0">
              <a:solidFill>
                <a:srgbClr val="454545"/>
              </a:solidFill>
              <a:effectLst/>
            </a:endParaRPr>
          </a:p>
          <a:p>
            <a:pPr marR="0">
              <a:spcBef>
                <a:spcPts val="0"/>
              </a:spcBef>
              <a:spcAft>
                <a:spcPts val="0"/>
              </a:spcAft>
            </a:pPr>
            <a:r>
              <a:rPr lang="fi-FI" dirty="0" err="1">
                <a:solidFill>
                  <a:srgbClr val="454545"/>
                </a:solidFill>
                <a:effectLst/>
              </a:rPr>
              <a:t>Olemassaolevia</a:t>
            </a:r>
            <a:r>
              <a:rPr lang="fi-FI" dirty="0">
                <a:solidFill>
                  <a:srgbClr val="454545"/>
                </a:solidFill>
                <a:effectLst/>
              </a:rPr>
              <a:t> esimerkkejä: </a:t>
            </a:r>
            <a:r>
              <a:rPr lang="fi-FI" dirty="0">
                <a:solidFill>
                  <a:srgbClr val="454545"/>
                </a:solidFill>
                <a:effectLst/>
                <a:hlinkClick r:id="rId2"/>
              </a:rPr>
              <a:t>TEHDAS 108</a:t>
            </a:r>
            <a:r>
              <a:rPr lang="fi-FI" dirty="0">
                <a:solidFill>
                  <a:srgbClr val="454545"/>
                </a:solidFill>
                <a:effectLst/>
              </a:rPr>
              <a:t>, Nokia. </a:t>
            </a:r>
            <a:r>
              <a:rPr lang="fi-FI" dirty="0">
                <a:solidFill>
                  <a:srgbClr val="454545"/>
                </a:solidFill>
                <a:effectLst/>
                <a:hlinkClick r:id="rId3"/>
              </a:rPr>
              <a:t>Hiedanrannan kulttuuri</a:t>
            </a:r>
            <a:r>
              <a:rPr lang="fi-FI" dirty="0">
                <a:solidFill>
                  <a:srgbClr val="454545"/>
                </a:solidFill>
                <a:effectLst/>
              </a:rPr>
              <a:t>, Tampere. </a:t>
            </a:r>
            <a:r>
              <a:rPr lang="fi-FI" dirty="0" err="1">
                <a:solidFill>
                  <a:srgbClr val="454545"/>
                </a:solidFill>
                <a:effectLst/>
                <a:hlinkClick r:id="rId4"/>
              </a:rPr>
              <a:t>Blivande</a:t>
            </a:r>
            <a:r>
              <a:rPr lang="fi-FI" dirty="0">
                <a:solidFill>
                  <a:srgbClr val="454545"/>
                </a:solidFill>
                <a:effectLst/>
                <a:hlinkClick r:id="rId4"/>
              </a:rPr>
              <a:t>, </a:t>
            </a:r>
            <a:r>
              <a:rPr lang="fi-FI" dirty="0">
                <a:solidFill>
                  <a:srgbClr val="454545"/>
                </a:solidFill>
                <a:effectLst/>
              </a:rPr>
              <a:t>Tukholma, Ruotsi… </a:t>
            </a:r>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20</a:t>
            </a:fld>
            <a:endParaRPr lang="fi-FI" dirty="0"/>
          </a:p>
        </p:txBody>
      </p:sp>
    </p:spTree>
    <p:extLst>
      <p:ext uri="{BB962C8B-B14F-4D97-AF65-F5344CB8AC3E}">
        <p14:creationId xmlns:p14="http://schemas.microsoft.com/office/powerpoint/2010/main" val="18349078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925513" y="259101"/>
            <a:ext cx="7854950" cy="594122"/>
          </a:xfrm>
        </p:spPr>
        <p:txBody>
          <a:bodyPr/>
          <a:lstStyle/>
          <a:p>
            <a:r>
              <a:rPr lang="fi-FI" dirty="0"/>
              <a:t>L   </a:t>
            </a:r>
            <a:r>
              <a:rPr lang="fi-FI" dirty="0">
                <a:solidFill>
                  <a:srgbClr val="454545"/>
                </a:solidFill>
                <a:effectLst/>
              </a:rPr>
              <a:t>Teollisuuskiinteistö, koulu, liikekeskus, alue </a:t>
            </a:r>
          </a:p>
          <a:p>
            <a:r>
              <a:rPr lang="fi-FI" dirty="0">
                <a:solidFill>
                  <a:srgbClr val="454545"/>
                </a:solidFill>
              </a:rPr>
              <a:t>      </a:t>
            </a:r>
            <a:r>
              <a:rPr lang="fi-FI" dirty="0">
                <a:solidFill>
                  <a:srgbClr val="454545"/>
                </a:solidFill>
                <a:effectLst/>
              </a:rPr>
              <a:t>maakuntakeskuksen keskusta-alueella</a:t>
            </a:r>
          </a:p>
          <a:p>
            <a:endParaRPr lang="fi-FI" dirty="0"/>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925513" y="1127051"/>
            <a:ext cx="6160182" cy="3158368"/>
          </a:xfrm>
        </p:spPr>
        <p:txBody>
          <a:bodyPr/>
          <a:lstStyle/>
          <a:p>
            <a:pPr>
              <a:spcBef>
                <a:spcPts val="0"/>
              </a:spcBef>
            </a:pPr>
            <a:r>
              <a:rPr lang="fi-FI" dirty="0">
                <a:solidFill>
                  <a:srgbClr val="454545"/>
                </a:solidFill>
              </a:rPr>
              <a:t>Esimerkkikohde:</a:t>
            </a:r>
            <a:r>
              <a:rPr lang="fi-FI" dirty="0">
                <a:solidFill>
                  <a:srgbClr val="454545"/>
                </a:solidFill>
                <a:effectLst/>
              </a:rPr>
              <a:t> Onkiniemi tai Kehräsaari</a:t>
            </a:r>
          </a:p>
          <a:p>
            <a:pPr marR="0">
              <a:spcBef>
                <a:spcPts val="0"/>
              </a:spcBef>
              <a:spcAft>
                <a:spcPts val="0"/>
              </a:spcAft>
            </a:pPr>
            <a:r>
              <a:rPr lang="fi-FI" dirty="0">
                <a:solidFill>
                  <a:srgbClr val="454545"/>
                </a:solidFill>
              </a:rPr>
              <a:t>Esimerkkik</a:t>
            </a:r>
            <a:r>
              <a:rPr lang="fi-FI" dirty="0">
                <a:solidFill>
                  <a:srgbClr val="454545"/>
                </a:solidFill>
                <a:effectLst/>
              </a:rPr>
              <a:t>onsepti: Luova Keskus 108 eli taide- ja kulttuuritapahtumia, työtiloja, kursseja, viikkotunteja, kahvila, ravintola, myymälä, sirkus, teatteri, elokuvateatteri, galleria, kirjasto, sauna…</a:t>
            </a:r>
          </a:p>
          <a:p>
            <a:pPr marL="180000" marR="0" indent="0">
              <a:spcBef>
                <a:spcPts val="0"/>
              </a:spcBef>
              <a:spcAft>
                <a:spcPts val="0"/>
              </a:spcAft>
              <a:buNone/>
            </a:pPr>
            <a:r>
              <a:rPr lang="fi-FI" dirty="0">
                <a:solidFill>
                  <a:srgbClr val="454545"/>
                </a:solidFill>
              </a:rPr>
              <a:t>   Oleellista hyödyntää mahdollisia isoja ihmisvirtoja  </a:t>
            </a:r>
          </a:p>
          <a:p>
            <a:pPr marL="180000" marR="0" indent="0">
              <a:spcBef>
                <a:spcPts val="0"/>
              </a:spcBef>
              <a:spcAft>
                <a:spcPts val="0"/>
              </a:spcAft>
              <a:buNone/>
            </a:pPr>
            <a:r>
              <a:rPr lang="fi-FI" dirty="0">
                <a:solidFill>
                  <a:srgbClr val="454545"/>
                </a:solidFill>
              </a:rPr>
              <a:t>   sekä luoda kumppanuuksia keskustan monien   </a:t>
            </a:r>
          </a:p>
          <a:p>
            <a:pPr marL="180000" marR="0" indent="0">
              <a:spcBef>
                <a:spcPts val="0"/>
              </a:spcBef>
              <a:spcAft>
                <a:spcPts val="0"/>
              </a:spcAft>
              <a:buNone/>
            </a:pPr>
            <a:r>
              <a:rPr lang="fi-FI" dirty="0">
                <a:solidFill>
                  <a:srgbClr val="454545"/>
                </a:solidFill>
              </a:rPr>
              <a:t>   toimijoiden kanssa. </a:t>
            </a:r>
            <a:endParaRPr lang="fi-FI" dirty="0">
              <a:solidFill>
                <a:srgbClr val="454545"/>
              </a:solidFill>
              <a:effectLst/>
            </a:endParaRPr>
          </a:p>
          <a:p>
            <a:pPr marR="0">
              <a:spcBef>
                <a:spcPts val="0"/>
              </a:spcBef>
              <a:spcAft>
                <a:spcPts val="0"/>
              </a:spcAft>
            </a:pPr>
            <a:endParaRPr lang="fi-FI" dirty="0">
              <a:solidFill>
                <a:srgbClr val="454545"/>
              </a:solidFill>
              <a:effectLst/>
            </a:endParaRPr>
          </a:p>
          <a:p>
            <a:pPr marR="0">
              <a:spcBef>
                <a:spcPts val="0"/>
              </a:spcBef>
              <a:spcAft>
                <a:spcPts val="0"/>
              </a:spcAft>
            </a:pPr>
            <a:r>
              <a:rPr lang="fi-FI" dirty="0" err="1">
                <a:solidFill>
                  <a:srgbClr val="454545"/>
                </a:solidFill>
                <a:effectLst/>
              </a:rPr>
              <a:t>Olemassaolevia</a:t>
            </a:r>
            <a:r>
              <a:rPr lang="fi-FI" dirty="0">
                <a:solidFill>
                  <a:srgbClr val="454545"/>
                </a:solidFill>
                <a:effectLst/>
              </a:rPr>
              <a:t> esimerkkejä:</a:t>
            </a:r>
          </a:p>
          <a:p>
            <a:pPr marL="562950" lvl="1" indent="0">
              <a:spcBef>
                <a:spcPts val="0"/>
              </a:spcBef>
              <a:buNone/>
            </a:pPr>
            <a:r>
              <a:rPr lang="fi-FI" sz="1800" dirty="0">
                <a:solidFill>
                  <a:srgbClr val="454545"/>
                </a:solidFill>
                <a:effectLst/>
                <a:hlinkClick r:id="rId2"/>
              </a:rPr>
              <a:t>Lapinlahden lähde</a:t>
            </a:r>
            <a:r>
              <a:rPr lang="fi-FI" sz="1800" dirty="0">
                <a:solidFill>
                  <a:srgbClr val="454545"/>
                </a:solidFill>
                <a:effectLst/>
              </a:rPr>
              <a:t>, Helsinki. </a:t>
            </a:r>
            <a:r>
              <a:rPr lang="fi-FI" sz="1800" dirty="0" err="1">
                <a:solidFill>
                  <a:srgbClr val="454545"/>
                </a:solidFill>
                <a:effectLst/>
                <a:hlinkClick r:id="rId3"/>
              </a:rPr>
              <a:t>Kanepes</a:t>
            </a:r>
            <a:r>
              <a:rPr lang="fi-FI" sz="1800" dirty="0">
                <a:solidFill>
                  <a:srgbClr val="454545"/>
                </a:solidFill>
                <a:effectLst/>
              </a:rPr>
              <a:t>, </a:t>
            </a:r>
            <a:r>
              <a:rPr lang="fi-FI" sz="1800" dirty="0" err="1">
                <a:solidFill>
                  <a:srgbClr val="454545"/>
                </a:solidFill>
                <a:effectLst/>
              </a:rPr>
              <a:t>Riga</a:t>
            </a:r>
            <a:r>
              <a:rPr lang="fi-FI" sz="1800" dirty="0">
                <a:solidFill>
                  <a:srgbClr val="454545"/>
                </a:solidFill>
              </a:rPr>
              <a:t>, Latvia. </a:t>
            </a:r>
            <a:r>
              <a:rPr lang="fi-FI" sz="1800" dirty="0" err="1">
                <a:solidFill>
                  <a:srgbClr val="454545"/>
                </a:solidFill>
                <a:hlinkClick r:id="rId4"/>
              </a:rPr>
              <a:t>Etagi</a:t>
            </a:r>
            <a:r>
              <a:rPr lang="fi-FI" sz="1800" dirty="0">
                <a:solidFill>
                  <a:srgbClr val="454545"/>
                </a:solidFill>
                <a:hlinkClick r:id="rId4"/>
              </a:rPr>
              <a:t>,</a:t>
            </a:r>
            <a:r>
              <a:rPr lang="fi-FI" sz="1800" dirty="0">
                <a:solidFill>
                  <a:srgbClr val="454545"/>
                </a:solidFill>
              </a:rPr>
              <a:t> Pietari, Venäjä…</a:t>
            </a:r>
            <a:endParaRPr lang="fi-FI" sz="1800" dirty="0">
              <a:solidFill>
                <a:srgbClr val="FF0000"/>
              </a:solidFill>
              <a:effectLst/>
            </a:endParaRPr>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21</a:t>
            </a:fld>
            <a:endParaRPr lang="fi-FI" dirty="0"/>
          </a:p>
        </p:txBody>
      </p:sp>
    </p:spTree>
    <p:extLst>
      <p:ext uri="{BB962C8B-B14F-4D97-AF65-F5344CB8AC3E}">
        <p14:creationId xmlns:p14="http://schemas.microsoft.com/office/powerpoint/2010/main" val="11702744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a:xfrm>
            <a:off x="4102873" y="779228"/>
            <a:ext cx="4538668" cy="2520563"/>
          </a:xfrm>
        </p:spPr>
        <p:txBody>
          <a:bodyPr/>
          <a:lstStyle/>
          <a:p>
            <a:r>
              <a:rPr lang="fi-FI" dirty="0"/>
              <a:t>Valmiina yllätykseen?</a:t>
            </a:r>
            <a:br>
              <a:rPr lang="fi-FI" dirty="0"/>
            </a:br>
            <a:br>
              <a:rPr lang="fi-FI" dirty="0"/>
            </a:br>
            <a:r>
              <a:rPr lang="fi-FI" sz="1800" dirty="0"/>
              <a:t>Joka paikassa on eri idut, omat aarteet, niitä jalostamalla syntyvät persoonalliset ja merkitykselliset paikat!</a:t>
            </a:r>
            <a:br>
              <a:rPr lang="fi-FI" sz="1800" dirty="0"/>
            </a:br>
            <a:br>
              <a:rPr lang="fi-FI" sz="1800" dirty="0"/>
            </a:br>
            <a:endParaRPr lang="fi-FI" sz="1800" dirty="0"/>
          </a:p>
        </p:txBody>
      </p:sp>
      <p:sp>
        <p:nvSpPr>
          <p:cNvPr id="5" name="Päivämäärän paikkamerkki 4"/>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Dian numeron paikkamerkki 6"/>
          <p:cNvSpPr>
            <a:spLocks noGrp="1"/>
          </p:cNvSpPr>
          <p:nvPr>
            <p:ph type="sldNum" sz="quarter" idx="4"/>
          </p:nvPr>
        </p:nvSpPr>
        <p:spPr/>
        <p:txBody>
          <a:bodyPr/>
          <a:lstStyle/>
          <a:p>
            <a:fld id="{24342B02-74FC-4320-A08D-C58DA89F77A2}" type="slidenum">
              <a:rPr lang="fi-FI" smtClean="0"/>
              <a:pPr/>
              <a:t>22</a:t>
            </a:fld>
            <a:endParaRPr lang="fi-FI" dirty="0"/>
          </a:p>
        </p:txBody>
      </p:sp>
    </p:spTree>
    <p:extLst>
      <p:ext uri="{BB962C8B-B14F-4D97-AF65-F5344CB8AC3E}">
        <p14:creationId xmlns:p14="http://schemas.microsoft.com/office/powerpoint/2010/main" val="1077327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223156" y="1699128"/>
            <a:ext cx="4476170" cy="2033080"/>
          </a:xfrm>
        </p:spPr>
        <p:txBody>
          <a:bodyPr/>
          <a:lstStyle/>
          <a:p>
            <a:r>
              <a:rPr lang="fi-FI" dirty="0"/>
              <a:t> Miten edistää?</a:t>
            </a:r>
            <a:br>
              <a:rPr lang="fi-FI" dirty="0"/>
            </a:br>
            <a:br>
              <a:rPr lang="fi-FI" dirty="0"/>
            </a:br>
            <a:r>
              <a:rPr lang="fi-FI" sz="1800" dirty="0"/>
              <a:t>Eli vipupisteitä, joihin keskittymällä voi saada paljon aikaan,</a:t>
            </a:r>
            <a:br>
              <a:rPr lang="fi-FI" sz="1800" dirty="0"/>
            </a:br>
            <a:r>
              <a:rPr lang="fi-FI" sz="1800" dirty="0"/>
              <a:t>Tehdas 108:n tarinasta opittua </a:t>
            </a:r>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4" name="Dian numeron paikkamerkki 3"/>
          <p:cNvSpPr>
            <a:spLocks noGrp="1"/>
          </p:cNvSpPr>
          <p:nvPr>
            <p:ph type="sldNum" sz="quarter" idx="4"/>
          </p:nvPr>
        </p:nvSpPr>
        <p:spPr/>
        <p:txBody>
          <a:bodyPr/>
          <a:lstStyle/>
          <a:p>
            <a:fld id="{24342B02-74FC-4320-A08D-C58DA89F77A2}" type="slidenum">
              <a:rPr lang="fi-FI" smtClean="0"/>
              <a:pPr/>
              <a:t>23</a:t>
            </a:fld>
            <a:endParaRPr lang="fi-FI" dirty="0"/>
          </a:p>
        </p:txBody>
      </p:sp>
    </p:spTree>
    <p:extLst>
      <p:ext uri="{BB962C8B-B14F-4D97-AF65-F5344CB8AC3E}">
        <p14:creationId xmlns:p14="http://schemas.microsoft.com/office/powerpoint/2010/main" val="34483585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00132-F20C-48EC-920F-FF67CE0E1D0A}"/>
              </a:ext>
            </a:extLst>
          </p:cNvPr>
          <p:cNvSpPr>
            <a:spLocks noGrp="1"/>
          </p:cNvSpPr>
          <p:nvPr>
            <p:ph type="body" sz="quarter" idx="14"/>
          </p:nvPr>
        </p:nvSpPr>
        <p:spPr>
          <a:xfrm>
            <a:off x="649063" y="338858"/>
            <a:ext cx="7854950" cy="594122"/>
          </a:xfrm>
        </p:spPr>
        <p:txBody>
          <a:bodyPr/>
          <a:lstStyle/>
          <a:p>
            <a:r>
              <a:rPr lang="fi-FI" dirty="0"/>
              <a:t>Kunnan näkökulmasta</a:t>
            </a:r>
          </a:p>
        </p:txBody>
      </p:sp>
      <p:sp>
        <p:nvSpPr>
          <p:cNvPr id="5" name="Text Placeholder 4">
            <a:extLst>
              <a:ext uri="{FF2B5EF4-FFF2-40B4-BE49-F238E27FC236}">
                <a16:creationId xmlns:a16="http://schemas.microsoft.com/office/drawing/2014/main" id="{D1AE02A2-6552-4086-82BC-52997DDB22A3}"/>
              </a:ext>
            </a:extLst>
          </p:cNvPr>
          <p:cNvSpPr>
            <a:spLocks noGrp="1"/>
          </p:cNvSpPr>
          <p:nvPr>
            <p:ph type="body" sz="quarter" idx="17"/>
          </p:nvPr>
        </p:nvSpPr>
        <p:spPr>
          <a:xfrm>
            <a:off x="525780" y="822960"/>
            <a:ext cx="7299960" cy="3533360"/>
          </a:xfrm>
        </p:spPr>
        <p:txBody>
          <a:bodyPr/>
          <a:lstStyle/>
          <a:p>
            <a:r>
              <a:rPr lang="fi-FI" sz="1600" dirty="0"/>
              <a:t>Avoin kutsu tilaan tutustumiseen: yllättävät käyttäjät ja tarpeet esiin</a:t>
            </a:r>
          </a:p>
          <a:p>
            <a:r>
              <a:rPr lang="fi-FI" sz="1600" dirty="0"/>
              <a:t>Pioneeriyhteisön ydinhahmojen merkityksen tunnistaminen, heidän toimeentulonsa ratkaisujen kehittäminen yhdessä</a:t>
            </a:r>
          </a:p>
          <a:p>
            <a:pPr lvl="0"/>
            <a:r>
              <a:rPr lang="fi-FI" sz="1600" dirty="0"/>
              <a:t>Yhteistoiminnallisuuden rahoituksen kehittäminen: tukea monimuotoisen hankesalkun kokoamiseen &amp; ns. hybridirahoittamiseen eli osa rahoituksesta apurahoista osa liiketoiminnasta</a:t>
            </a:r>
          </a:p>
          <a:p>
            <a:pPr lvl="0"/>
            <a:r>
              <a:rPr lang="fi-FI" sz="1600" dirty="0"/>
              <a:t>Tulkit eri ”kielten” välille. Esim. kulttuuriin liittyvän elinkeinon näkyväksi tekeminen talousihmiselle ja liiketoiminnan mahdollisuudet kulttuuritoimijalle.</a:t>
            </a:r>
          </a:p>
          <a:p>
            <a:r>
              <a:rPr lang="fi-FI" sz="1600" dirty="0"/>
              <a:t>Luodaanko polku kiinteistön omistajuuden siirtymisestä yhteisölle, näin kiinteistö ei enää ole rasite kunnalle?</a:t>
            </a:r>
          </a:p>
          <a:p>
            <a:r>
              <a:rPr lang="fi-FI" sz="1600" dirty="0"/>
              <a:t>Varotaan, ettei ulkoisteta vahingossa väärällä tapaa kunnan tehtäviä.  Esim. asukkaiden ideoiden vyöryn vastaanottaminen voi kuormittaa yhteisöä.</a:t>
            </a:r>
          </a:p>
          <a:p>
            <a:r>
              <a:rPr lang="fi-FI" sz="1600" dirty="0"/>
              <a:t>Ei turhia korjauksia liian nopeasti</a:t>
            </a:r>
          </a:p>
          <a:p>
            <a:endParaRPr lang="fi-FI" sz="1600" dirty="0"/>
          </a:p>
        </p:txBody>
      </p:sp>
      <p:sp>
        <p:nvSpPr>
          <p:cNvPr id="6" name="Date Placeholder 5">
            <a:extLst>
              <a:ext uri="{FF2B5EF4-FFF2-40B4-BE49-F238E27FC236}">
                <a16:creationId xmlns:a16="http://schemas.microsoft.com/office/drawing/2014/main" id="{AA80C774-0DAC-4A82-80A8-16C2C927EBA7}"/>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601181D-1482-4A0E-8A74-9CFC83D604C6}"/>
              </a:ext>
            </a:extLst>
          </p:cNvPr>
          <p:cNvSpPr>
            <a:spLocks noGrp="1"/>
          </p:cNvSpPr>
          <p:nvPr>
            <p:ph type="sldNum" sz="quarter" idx="4"/>
          </p:nvPr>
        </p:nvSpPr>
        <p:spPr/>
        <p:txBody>
          <a:bodyPr/>
          <a:lstStyle/>
          <a:p>
            <a:fld id="{24342B02-74FC-4320-A08D-C58DA89F77A2}" type="slidenum">
              <a:rPr lang="fi-FI" smtClean="0"/>
              <a:pPr/>
              <a:t>24</a:t>
            </a:fld>
            <a:endParaRPr lang="fi-FI" dirty="0"/>
          </a:p>
        </p:txBody>
      </p:sp>
    </p:spTree>
    <p:extLst>
      <p:ext uri="{BB962C8B-B14F-4D97-AF65-F5344CB8AC3E}">
        <p14:creationId xmlns:p14="http://schemas.microsoft.com/office/powerpoint/2010/main" val="8637132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00132-F20C-48EC-920F-FF67CE0E1D0A}"/>
              </a:ext>
            </a:extLst>
          </p:cNvPr>
          <p:cNvSpPr>
            <a:spLocks noGrp="1"/>
          </p:cNvSpPr>
          <p:nvPr>
            <p:ph type="body" sz="quarter" idx="14"/>
          </p:nvPr>
        </p:nvSpPr>
        <p:spPr>
          <a:xfrm>
            <a:off x="649063" y="224558"/>
            <a:ext cx="7854950" cy="594122"/>
          </a:xfrm>
        </p:spPr>
        <p:txBody>
          <a:bodyPr/>
          <a:lstStyle/>
          <a:p>
            <a:r>
              <a:rPr lang="fi-FI" dirty="0"/>
              <a:t>Kiinteistönomistajan näkökulmasta</a:t>
            </a:r>
          </a:p>
        </p:txBody>
      </p:sp>
      <p:sp>
        <p:nvSpPr>
          <p:cNvPr id="5" name="Text Placeholder 4">
            <a:extLst>
              <a:ext uri="{FF2B5EF4-FFF2-40B4-BE49-F238E27FC236}">
                <a16:creationId xmlns:a16="http://schemas.microsoft.com/office/drawing/2014/main" id="{D1AE02A2-6552-4086-82BC-52997DDB22A3}"/>
              </a:ext>
            </a:extLst>
          </p:cNvPr>
          <p:cNvSpPr>
            <a:spLocks noGrp="1"/>
          </p:cNvSpPr>
          <p:nvPr>
            <p:ph type="body" sz="quarter" idx="17"/>
          </p:nvPr>
        </p:nvSpPr>
        <p:spPr>
          <a:xfrm>
            <a:off x="649063" y="641333"/>
            <a:ext cx="6696617" cy="3386262"/>
          </a:xfrm>
        </p:spPr>
        <p:txBody>
          <a:bodyPr/>
          <a:lstStyle/>
          <a:p>
            <a:pPr lvl="0"/>
            <a:r>
              <a:rPr lang="fi-FI" dirty="0"/>
              <a:t>Reagoi avautuneeseen mahdollisuuteen nopeasti!</a:t>
            </a:r>
          </a:p>
          <a:p>
            <a:pPr lvl="0"/>
            <a:r>
              <a:rPr lang="fi-FI" dirty="0"/>
              <a:t>Sopivalla tavalla haastava, mutta joustava vuokrasopimus. Esim: Kiinteä summa plus sovittu prosenttimäärä tuloista. Minimissään x, maksimissaan y.  </a:t>
            </a:r>
          </a:p>
          <a:p>
            <a:pPr lvl="0"/>
            <a:r>
              <a:rPr lang="fi-FI" dirty="0"/>
              <a:t>Selkeäksi vastuut vuokralaisen ja vuokranantajan välille. Esim. omistaja päivittää lämmityksen, vuokralainen maalaa. </a:t>
            </a:r>
          </a:p>
          <a:p>
            <a:pPr lvl="0"/>
            <a:r>
              <a:rPr lang="fi-FI" dirty="0"/>
              <a:t>Valtakirja vuokralaisille esim. hankkeistamiseen. Tällöin kiinteistönomistaja voi itse jättäytyä hyväntekijän rooliin, ilman että täytyy reagoida jokaiseen pikkuasiaan, eivätkä omistajan hitaat reaktiot toisaalta jumiuta prosesseja. </a:t>
            </a:r>
          </a:p>
          <a:p>
            <a:pPr lvl="0"/>
            <a:r>
              <a:rPr lang="fi-FI" dirty="0"/>
              <a:t>Tarvitaanko käyttötarkoituksen muutos, mitä se tarkoittaa? Millaisia suunnitelmia? Kuinka vapaat kädet annetaan tilan käyttöönottajille?</a:t>
            </a:r>
          </a:p>
          <a:p>
            <a:endParaRPr lang="fi-FI" dirty="0"/>
          </a:p>
        </p:txBody>
      </p:sp>
      <p:sp>
        <p:nvSpPr>
          <p:cNvPr id="6" name="Date Placeholder 5">
            <a:extLst>
              <a:ext uri="{FF2B5EF4-FFF2-40B4-BE49-F238E27FC236}">
                <a16:creationId xmlns:a16="http://schemas.microsoft.com/office/drawing/2014/main" id="{AA80C774-0DAC-4A82-80A8-16C2C927EBA7}"/>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601181D-1482-4A0E-8A74-9CFC83D604C6}"/>
              </a:ext>
            </a:extLst>
          </p:cNvPr>
          <p:cNvSpPr>
            <a:spLocks noGrp="1"/>
          </p:cNvSpPr>
          <p:nvPr>
            <p:ph type="sldNum" sz="quarter" idx="4"/>
          </p:nvPr>
        </p:nvSpPr>
        <p:spPr/>
        <p:txBody>
          <a:bodyPr/>
          <a:lstStyle/>
          <a:p>
            <a:fld id="{24342B02-74FC-4320-A08D-C58DA89F77A2}" type="slidenum">
              <a:rPr lang="fi-FI" smtClean="0"/>
              <a:pPr/>
              <a:t>25</a:t>
            </a:fld>
            <a:endParaRPr lang="fi-FI" dirty="0"/>
          </a:p>
        </p:txBody>
      </p:sp>
    </p:spTree>
    <p:extLst>
      <p:ext uri="{BB962C8B-B14F-4D97-AF65-F5344CB8AC3E}">
        <p14:creationId xmlns:p14="http://schemas.microsoft.com/office/powerpoint/2010/main" val="8908738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n paikkamerkki 9"/>
          <p:cNvSpPr>
            <a:spLocks noGrp="1"/>
          </p:cNvSpPr>
          <p:nvPr>
            <p:ph type="body" sz="quarter" idx="14"/>
          </p:nvPr>
        </p:nvSpPr>
        <p:spPr>
          <a:xfrm>
            <a:off x="915988" y="1971897"/>
            <a:ext cx="7854950" cy="594122"/>
          </a:xfrm>
        </p:spPr>
        <p:txBody>
          <a:bodyPr/>
          <a:lstStyle/>
          <a:p>
            <a:r>
              <a:rPr lang="fi-FI" dirty="0"/>
              <a:t>Tai onko mielessäsi tyhjän kiinteistön aktivointi?</a:t>
            </a:r>
          </a:p>
        </p:txBody>
      </p:sp>
      <p:sp>
        <p:nvSpPr>
          <p:cNvPr id="9" name="Otsikko 8"/>
          <p:cNvSpPr>
            <a:spLocks noGrp="1"/>
          </p:cNvSpPr>
          <p:nvPr>
            <p:ph type="title"/>
          </p:nvPr>
        </p:nvSpPr>
        <p:spPr>
          <a:xfrm>
            <a:off x="915988" y="680492"/>
            <a:ext cx="5697463" cy="1148307"/>
          </a:xfrm>
        </p:spPr>
        <p:txBody>
          <a:bodyPr/>
          <a:lstStyle/>
          <a:p>
            <a:r>
              <a:rPr lang="fi-FI" dirty="0"/>
              <a:t>Tahdotko soveltaa yhteistoiminnallisuuden mallia kunnassasi? </a:t>
            </a:r>
          </a:p>
        </p:txBody>
      </p:sp>
      <p:sp>
        <p:nvSpPr>
          <p:cNvPr id="11" name="Tekstin paikkamerkki 10"/>
          <p:cNvSpPr>
            <a:spLocks noGrp="1"/>
          </p:cNvSpPr>
          <p:nvPr>
            <p:ph type="body" sz="quarter" idx="15"/>
          </p:nvPr>
        </p:nvSpPr>
        <p:spPr>
          <a:xfrm>
            <a:off x="915988" y="2366199"/>
            <a:ext cx="5548607" cy="2110107"/>
          </a:xfrm>
        </p:spPr>
        <p:txBody>
          <a:bodyPr/>
          <a:lstStyle/>
          <a:p>
            <a:r>
              <a:rPr lang="fi-FI" dirty="0"/>
              <a:t>Ota yhteyttä:</a:t>
            </a:r>
          </a:p>
          <a:p>
            <a:endParaRPr lang="fi-FI" dirty="0"/>
          </a:p>
          <a:p>
            <a:r>
              <a:rPr lang="fi-FI" dirty="0"/>
              <a:t>Jenni: 	jenni@tehdas108.fi</a:t>
            </a:r>
          </a:p>
          <a:p>
            <a:r>
              <a:rPr lang="fi-FI" dirty="0"/>
              <a:t>Jakke: 	jarno@tehdas108.fi</a:t>
            </a:r>
          </a:p>
          <a:p>
            <a:r>
              <a:rPr lang="fi-FI" dirty="0"/>
              <a:t>Elina:	elina.alatalo@tuni.fi</a:t>
            </a:r>
          </a:p>
          <a:p>
            <a:endParaRPr lang="fi-FI" dirty="0"/>
          </a:p>
        </p:txBody>
      </p:sp>
      <p:sp>
        <p:nvSpPr>
          <p:cNvPr id="6" name="Päivämäärän paikkamerkki 5"/>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Dian numeron paikkamerkki 6"/>
          <p:cNvSpPr>
            <a:spLocks noGrp="1"/>
          </p:cNvSpPr>
          <p:nvPr>
            <p:ph type="sldNum" sz="quarter" idx="4"/>
          </p:nvPr>
        </p:nvSpPr>
        <p:spPr/>
        <p:txBody>
          <a:bodyPr/>
          <a:lstStyle/>
          <a:p>
            <a:fld id="{24342B02-74FC-4320-A08D-C58DA89F77A2}" type="slidenum">
              <a:rPr lang="fi-FI" smtClean="0"/>
              <a:pPr/>
              <a:t>26</a:t>
            </a:fld>
            <a:endParaRPr lang="fi-FI" dirty="0"/>
          </a:p>
        </p:txBody>
      </p:sp>
    </p:spTree>
    <p:extLst>
      <p:ext uri="{BB962C8B-B14F-4D97-AF65-F5344CB8AC3E}">
        <p14:creationId xmlns:p14="http://schemas.microsoft.com/office/powerpoint/2010/main" val="37775683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863463" y="334471"/>
            <a:ext cx="7866062" cy="696784"/>
          </a:xfrm>
        </p:spPr>
        <p:txBody>
          <a:bodyPr/>
          <a:lstStyle/>
          <a:p>
            <a:r>
              <a:rPr lang="fi-FI" dirty="0"/>
              <a:t>Tyhjät tilat ja kiertotalous</a:t>
            </a:r>
          </a:p>
        </p:txBody>
      </p:sp>
      <p:sp>
        <p:nvSpPr>
          <p:cNvPr id="9" name="Tekstin paikkamerkki 8"/>
          <p:cNvSpPr>
            <a:spLocks noGrp="1"/>
          </p:cNvSpPr>
          <p:nvPr>
            <p:ph type="body" sz="quarter" idx="17"/>
          </p:nvPr>
        </p:nvSpPr>
        <p:spPr>
          <a:xfrm>
            <a:off x="863463" y="1586800"/>
            <a:ext cx="6581277" cy="2202180"/>
          </a:xfrm>
        </p:spPr>
        <p:txBody>
          <a:bodyPr/>
          <a:lstStyle/>
          <a:p>
            <a:r>
              <a:rPr lang="fi-FI" dirty="0" err="1"/>
              <a:t>Hiilidioksipäästöistä</a:t>
            </a:r>
            <a:r>
              <a:rPr lang="fi-FI" dirty="0"/>
              <a:t> 30% syntyy rakentamisesta ja rakennusten käytöstä</a:t>
            </a:r>
          </a:p>
          <a:p>
            <a:r>
              <a:rPr lang="fi-FI" dirty="0"/>
              <a:t>Vanhan korjaaminen kuormittaa ympäristöä pääsääntöisesti vähemmän kuin uuden rakentaminen</a:t>
            </a:r>
          </a:p>
          <a:p>
            <a:r>
              <a:rPr lang="fi-FI" dirty="0"/>
              <a:t>Suomessa rakennetaan uutta vain 1-2% vuodessa, uudisrakentaminen ei voi olla vastaus koko rakennetun ympäristön kestävyystavoitteisiin</a:t>
            </a:r>
          </a:p>
          <a:p>
            <a:r>
              <a:rPr lang="fi-FI" dirty="0"/>
              <a:t>Tyhjillään olevan rakennuksen ylläpito tai sen purkaminen aiheuttavat kustannuksia joka tapauksessa</a:t>
            </a:r>
          </a:p>
          <a:p>
            <a:endParaRPr lang="fi-FI" dirty="0"/>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5" name="Dian numeron paikkamerkki 4"/>
          <p:cNvSpPr>
            <a:spLocks noGrp="1"/>
          </p:cNvSpPr>
          <p:nvPr>
            <p:ph type="sldNum" sz="quarter" idx="4"/>
          </p:nvPr>
        </p:nvSpPr>
        <p:spPr/>
        <p:txBody>
          <a:bodyPr/>
          <a:lstStyle/>
          <a:p>
            <a:fld id="{24342B02-74FC-4320-A08D-C58DA89F77A2}" type="slidenum">
              <a:rPr lang="fi-FI" smtClean="0"/>
              <a:pPr/>
              <a:t>3</a:t>
            </a:fld>
            <a:endParaRPr lang="fi-FI" dirty="0"/>
          </a:p>
        </p:txBody>
      </p:sp>
      <p:sp>
        <p:nvSpPr>
          <p:cNvPr id="7" name="Text Placeholder 1">
            <a:extLst>
              <a:ext uri="{FF2B5EF4-FFF2-40B4-BE49-F238E27FC236}">
                <a16:creationId xmlns:a16="http://schemas.microsoft.com/office/drawing/2014/main" id="{831C15CC-3CCA-409B-B113-9F62AA23716A}"/>
              </a:ext>
            </a:extLst>
          </p:cNvPr>
          <p:cNvSpPr>
            <a:spLocks noGrp="1"/>
          </p:cNvSpPr>
          <p:nvPr>
            <p:ph type="body" sz="quarter" idx="14"/>
          </p:nvPr>
        </p:nvSpPr>
        <p:spPr>
          <a:xfrm>
            <a:off x="863463" y="924881"/>
            <a:ext cx="7854950" cy="594122"/>
          </a:xfrm>
        </p:spPr>
        <p:txBody>
          <a:bodyPr/>
          <a:lstStyle/>
          <a:p>
            <a:r>
              <a:rPr lang="fi-FI" dirty="0"/>
              <a:t>Keskitytään olemassa oleviin rakennuksiin </a:t>
            </a:r>
          </a:p>
          <a:p>
            <a:r>
              <a:rPr lang="fi-FI" dirty="0"/>
              <a:t>uusien rakentamisen sijaan</a:t>
            </a:r>
          </a:p>
        </p:txBody>
      </p:sp>
      <p:sp>
        <p:nvSpPr>
          <p:cNvPr id="8" name="Tekstin paikkamerkki 8">
            <a:extLst>
              <a:ext uri="{FF2B5EF4-FFF2-40B4-BE49-F238E27FC236}">
                <a16:creationId xmlns:a16="http://schemas.microsoft.com/office/drawing/2014/main" id="{CDA91322-9543-482C-AD4B-EB05263D9572}"/>
              </a:ext>
            </a:extLst>
          </p:cNvPr>
          <p:cNvSpPr txBox="1">
            <a:spLocks/>
          </p:cNvSpPr>
          <p:nvPr/>
        </p:nvSpPr>
        <p:spPr>
          <a:xfrm>
            <a:off x="4680800" y="4375739"/>
            <a:ext cx="3556244" cy="424619"/>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None/>
            </a:pPr>
            <a:r>
              <a:rPr lang="fi-FI" sz="1100" i="1" dirty="0">
                <a:solidFill>
                  <a:schemeClr val="bg1">
                    <a:lumMod val="50000"/>
                  </a:schemeClr>
                </a:solidFill>
              </a:rPr>
              <a:t>Lisää: Huuhka et al. (2021) Purkaa vai korjata? Hiilijalanjälkivaikutukset, elinkaarikustannukset ja ohjauskeinot. Ympäristöministeriön julkaisuja 2021:9. </a:t>
            </a:r>
          </a:p>
        </p:txBody>
      </p:sp>
    </p:spTree>
    <p:extLst>
      <p:ext uri="{BB962C8B-B14F-4D97-AF65-F5344CB8AC3E}">
        <p14:creationId xmlns:p14="http://schemas.microsoft.com/office/powerpoint/2010/main" val="35407437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863463" y="555451"/>
            <a:ext cx="7866062" cy="696784"/>
          </a:xfrm>
        </p:spPr>
        <p:txBody>
          <a:bodyPr/>
          <a:lstStyle/>
          <a:p>
            <a:r>
              <a:rPr lang="fi-FI" dirty="0"/>
              <a:t>Tyhjien tilojen käyttöönoton </a:t>
            </a:r>
            <a:br>
              <a:rPr lang="fi-FI" dirty="0"/>
            </a:br>
            <a:r>
              <a:rPr lang="fi-FI" dirty="0"/>
              <a:t>erityispiirteitä</a:t>
            </a:r>
          </a:p>
        </p:txBody>
      </p:sp>
      <p:sp>
        <p:nvSpPr>
          <p:cNvPr id="9" name="Tekstin paikkamerkki 8"/>
          <p:cNvSpPr>
            <a:spLocks noGrp="1"/>
          </p:cNvSpPr>
          <p:nvPr>
            <p:ph type="body" sz="quarter" idx="17"/>
          </p:nvPr>
        </p:nvSpPr>
        <p:spPr>
          <a:xfrm>
            <a:off x="863463" y="1807780"/>
            <a:ext cx="6840357" cy="2202180"/>
          </a:xfrm>
        </p:spPr>
        <p:txBody>
          <a:bodyPr/>
          <a:lstStyle/>
          <a:p>
            <a:r>
              <a:rPr lang="fi-FI" dirty="0"/>
              <a:t>Luodaan erityisiä paikallishistoriasta kumpuavia paikkoja, joista syntyy sosiaalista pitovoimaa ja houkuttelevuutta</a:t>
            </a:r>
          </a:p>
          <a:p>
            <a:r>
              <a:rPr lang="fi-FI" dirty="0"/>
              <a:t>Taitavasti toteutettuna saadaan yhdistettyä ekologiset tavoitteet, tuetaan paikallisyhteisöjä, kulttuuria ja uusia elinkeinoja, erityisiä ammattitutkintoja ja polkuja uudenlaiseen työelämään, unohtamatta rakennussuojelua</a:t>
            </a:r>
          </a:p>
          <a:p>
            <a:r>
              <a:rPr lang="fi-FI" dirty="0"/>
              <a:t>Kunta kiinteistönomistajana erityisen hyvässä asemassa, kun voi nähdä kaikkien yllämainittujen merkityksen ja vaikutuksen kunnalle itselleen!</a:t>
            </a:r>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5" name="Dian numeron paikkamerkki 4"/>
          <p:cNvSpPr>
            <a:spLocks noGrp="1"/>
          </p:cNvSpPr>
          <p:nvPr>
            <p:ph type="sldNum" sz="quarter" idx="4"/>
          </p:nvPr>
        </p:nvSpPr>
        <p:spPr/>
        <p:txBody>
          <a:bodyPr/>
          <a:lstStyle/>
          <a:p>
            <a:fld id="{24342B02-74FC-4320-A08D-C58DA89F77A2}" type="slidenum">
              <a:rPr lang="fi-FI" smtClean="0"/>
              <a:pPr/>
              <a:t>4</a:t>
            </a:fld>
            <a:endParaRPr lang="fi-FI" dirty="0"/>
          </a:p>
        </p:txBody>
      </p:sp>
      <p:sp>
        <p:nvSpPr>
          <p:cNvPr id="7" name="Text Placeholder 1">
            <a:extLst>
              <a:ext uri="{FF2B5EF4-FFF2-40B4-BE49-F238E27FC236}">
                <a16:creationId xmlns:a16="http://schemas.microsoft.com/office/drawing/2014/main" id="{831C15CC-3CCA-409B-B113-9F62AA23716A}"/>
              </a:ext>
            </a:extLst>
          </p:cNvPr>
          <p:cNvSpPr>
            <a:spLocks noGrp="1"/>
          </p:cNvSpPr>
          <p:nvPr>
            <p:ph type="body" sz="quarter" idx="14"/>
          </p:nvPr>
        </p:nvSpPr>
        <p:spPr>
          <a:xfrm>
            <a:off x="874575" y="1406387"/>
            <a:ext cx="7854950" cy="338511"/>
          </a:xfrm>
        </p:spPr>
        <p:txBody>
          <a:bodyPr/>
          <a:lstStyle/>
          <a:p>
            <a:r>
              <a:rPr lang="fi-FI" dirty="0"/>
              <a:t>Mahdollisuuksia</a:t>
            </a:r>
          </a:p>
        </p:txBody>
      </p:sp>
    </p:spTree>
    <p:extLst>
      <p:ext uri="{BB962C8B-B14F-4D97-AF65-F5344CB8AC3E}">
        <p14:creationId xmlns:p14="http://schemas.microsoft.com/office/powerpoint/2010/main" val="396241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a:xfrm>
            <a:off x="4102873" y="779228"/>
            <a:ext cx="4538668" cy="2520563"/>
          </a:xfrm>
        </p:spPr>
        <p:txBody>
          <a:bodyPr/>
          <a:lstStyle/>
          <a:p>
            <a:r>
              <a:rPr lang="fi-FI" dirty="0"/>
              <a:t>Perinteisillä malleilla tyhjien tilojen käyttöönotto ei onnistu</a:t>
            </a:r>
            <a:br>
              <a:rPr lang="fi-FI" dirty="0"/>
            </a:br>
            <a:br>
              <a:rPr lang="fi-FI" dirty="0"/>
            </a:br>
            <a:r>
              <a:rPr lang="fi-FI" sz="1800" dirty="0"/>
              <a:t>Jos tila menisi kaupaksi normimarkkinoilla tai vuokralle normihinnalla, ei se olisi tyhjillään!</a:t>
            </a:r>
          </a:p>
        </p:txBody>
      </p:sp>
      <p:sp>
        <p:nvSpPr>
          <p:cNvPr id="5" name="Päivämäärän paikkamerkki 4"/>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Dian numeron paikkamerkki 6"/>
          <p:cNvSpPr>
            <a:spLocks noGrp="1"/>
          </p:cNvSpPr>
          <p:nvPr>
            <p:ph type="sldNum" sz="quarter" idx="4"/>
          </p:nvPr>
        </p:nvSpPr>
        <p:spPr/>
        <p:txBody>
          <a:bodyPr/>
          <a:lstStyle/>
          <a:p>
            <a:fld id="{24342B02-74FC-4320-A08D-C58DA89F77A2}" type="slidenum">
              <a:rPr lang="fi-FI" smtClean="0"/>
              <a:pPr/>
              <a:t>5</a:t>
            </a:fld>
            <a:endParaRPr lang="fi-FI" dirty="0"/>
          </a:p>
        </p:txBody>
      </p:sp>
    </p:spTree>
    <p:extLst>
      <p:ext uri="{BB962C8B-B14F-4D97-AF65-F5344CB8AC3E}">
        <p14:creationId xmlns:p14="http://schemas.microsoft.com/office/powerpoint/2010/main" val="41526940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27C18-4550-4557-AAF7-9A15121E3DDA}"/>
              </a:ext>
            </a:extLst>
          </p:cNvPr>
          <p:cNvSpPr>
            <a:spLocks noGrp="1"/>
          </p:cNvSpPr>
          <p:nvPr>
            <p:ph type="body" sz="quarter" idx="14"/>
          </p:nvPr>
        </p:nvSpPr>
        <p:spPr>
          <a:xfrm>
            <a:off x="925513" y="213381"/>
            <a:ext cx="7854950" cy="594122"/>
          </a:xfrm>
        </p:spPr>
        <p:txBody>
          <a:bodyPr/>
          <a:lstStyle/>
          <a:p>
            <a:r>
              <a:rPr lang="fi-FI" dirty="0"/>
              <a:t>Haasteita</a:t>
            </a:r>
          </a:p>
        </p:txBody>
      </p:sp>
      <p:sp>
        <p:nvSpPr>
          <p:cNvPr id="5" name="Text Placeholder 4">
            <a:extLst>
              <a:ext uri="{FF2B5EF4-FFF2-40B4-BE49-F238E27FC236}">
                <a16:creationId xmlns:a16="http://schemas.microsoft.com/office/drawing/2014/main" id="{39E8541E-70C3-4737-AC4E-5C08D836AA05}"/>
              </a:ext>
            </a:extLst>
          </p:cNvPr>
          <p:cNvSpPr>
            <a:spLocks noGrp="1"/>
          </p:cNvSpPr>
          <p:nvPr>
            <p:ph type="body" sz="quarter" idx="17"/>
          </p:nvPr>
        </p:nvSpPr>
        <p:spPr>
          <a:xfrm>
            <a:off x="925513" y="597339"/>
            <a:ext cx="6138227" cy="3688080"/>
          </a:xfrm>
        </p:spPr>
        <p:txBody>
          <a:bodyPr/>
          <a:lstStyle/>
          <a:p>
            <a:r>
              <a:rPr lang="fi-FI" dirty="0"/>
              <a:t>Yleisin kompastuskivi on </a:t>
            </a:r>
            <a:r>
              <a:rPr lang="fi-FI" b="1" i="1" dirty="0"/>
              <a:t>ylikorjaaminen</a:t>
            </a:r>
            <a:r>
              <a:rPr lang="fi-FI" dirty="0"/>
              <a:t>. Eli lähdetään liian aikaisin korjaamaan liikaa. Suuri kustannusarvio remontille saattaa pysäyttää käyttöönoton alkuunsa. Liian mittavasti korjatun tilan vuokrataso nousee liian korkeaksi potentiaalisimmille käyttäjäryhmille. Liian aikaisin tehty remontti voi puolestaan luoda tuloksen, joka ei lopulta vastaakaan vakiintunutta käyttöä. </a:t>
            </a:r>
          </a:p>
          <a:p>
            <a:r>
              <a:rPr lang="fi-FI" dirty="0"/>
              <a:t>Yhtä tärkeää on ymmärtää </a:t>
            </a:r>
            <a:r>
              <a:rPr lang="fi-FI" b="1" i="1" dirty="0"/>
              <a:t>poikkeavat rytmit </a:t>
            </a:r>
            <a:r>
              <a:rPr lang="fi-FI" dirty="0"/>
              <a:t>suhteessa muuhun rakentamiseen: Kun mahdollisia pioneereja ilmestyy, tilanteeseen tulee reagoida nopeasti. Toisaalta tarvitaan kärsivällisyyttä tiettyyn hitauteen, jotta uudet käyttäjät löytävät tilan, jotta heillä on mahdollisuus kasvaa tilan mukana ja jotta tilat tulevat korjatuksi käyttäjien tarpeisiin ja tarpeeksi edullisesti. </a:t>
            </a:r>
          </a:p>
          <a:p>
            <a:endParaRPr lang="fi-FI" dirty="0"/>
          </a:p>
        </p:txBody>
      </p:sp>
      <p:sp>
        <p:nvSpPr>
          <p:cNvPr id="6" name="Date Placeholder 5">
            <a:extLst>
              <a:ext uri="{FF2B5EF4-FFF2-40B4-BE49-F238E27FC236}">
                <a16:creationId xmlns:a16="http://schemas.microsoft.com/office/drawing/2014/main" id="{EC8EE107-F212-4C4C-A169-76619F95DD02}"/>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AEB7010-DF1C-4EE9-A4EB-E0CF6AFDB8ED}"/>
              </a:ext>
            </a:extLst>
          </p:cNvPr>
          <p:cNvSpPr>
            <a:spLocks noGrp="1"/>
          </p:cNvSpPr>
          <p:nvPr>
            <p:ph type="sldNum" sz="quarter" idx="4"/>
          </p:nvPr>
        </p:nvSpPr>
        <p:spPr/>
        <p:txBody>
          <a:bodyPr/>
          <a:lstStyle/>
          <a:p>
            <a:fld id="{24342B02-74FC-4320-A08D-C58DA89F77A2}" type="slidenum">
              <a:rPr lang="fi-FI" smtClean="0"/>
              <a:pPr/>
              <a:t>6</a:t>
            </a:fld>
            <a:endParaRPr lang="fi-FI" dirty="0"/>
          </a:p>
        </p:txBody>
      </p:sp>
      <p:sp>
        <p:nvSpPr>
          <p:cNvPr id="10" name="Tekstin paikkamerkki 8">
            <a:extLst>
              <a:ext uri="{FF2B5EF4-FFF2-40B4-BE49-F238E27FC236}">
                <a16:creationId xmlns:a16="http://schemas.microsoft.com/office/drawing/2014/main" id="{E55331AC-F3B4-48F0-AAA0-01FC403DBDFF}"/>
              </a:ext>
            </a:extLst>
          </p:cNvPr>
          <p:cNvSpPr txBox="1">
            <a:spLocks/>
          </p:cNvSpPr>
          <p:nvPr/>
        </p:nvSpPr>
        <p:spPr>
          <a:xfrm>
            <a:off x="4137381" y="4617619"/>
            <a:ext cx="4099663" cy="424619"/>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None/>
            </a:pPr>
            <a:r>
              <a:rPr lang="fi-FI" sz="1100" i="1" dirty="0">
                <a:solidFill>
                  <a:schemeClr val="bg1">
                    <a:lumMod val="50000"/>
                  </a:schemeClr>
                </a:solidFill>
              </a:rPr>
              <a:t>Lisää: Alatalo, Kyrönviita &amp; Leino (2019) Tyhjät tilat kaupunkien voimavaraksi! Politiikkasuositus, Tampereen yliopisto. </a:t>
            </a:r>
          </a:p>
        </p:txBody>
      </p:sp>
    </p:spTree>
    <p:extLst>
      <p:ext uri="{BB962C8B-B14F-4D97-AF65-F5344CB8AC3E}">
        <p14:creationId xmlns:p14="http://schemas.microsoft.com/office/powerpoint/2010/main" val="1087280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153113" y="1853121"/>
            <a:ext cx="4476170" cy="2033080"/>
          </a:xfrm>
        </p:spPr>
        <p:txBody>
          <a:bodyPr/>
          <a:lstStyle/>
          <a:p>
            <a:r>
              <a:rPr lang="fi-FI" dirty="0"/>
              <a:t>Ratkaisu:</a:t>
            </a:r>
            <a:br>
              <a:rPr lang="fi-FI" dirty="0"/>
            </a:br>
            <a:r>
              <a:rPr lang="fi-FI" dirty="0"/>
              <a:t>yhteistoiminnallisuus</a:t>
            </a:r>
          </a:p>
        </p:txBody>
      </p:sp>
      <p:sp>
        <p:nvSpPr>
          <p:cNvPr id="3" name="Päivämäärän paikkamerkki 2"/>
          <p:cNvSpPr>
            <a:spLocks noGrp="1"/>
          </p:cNvSpPr>
          <p:nvPr>
            <p:ph type="dt" sz="half" idx="2"/>
          </p:nvPr>
        </p:nvSpPr>
        <p:spPr/>
        <p:txBody>
          <a:bodyPr/>
          <a:lstStyle/>
          <a:p>
            <a:fld id="{A5E697A1-3F13-4B58-9FC9-411EEC634510}" type="datetime1">
              <a:rPr lang="fi-FI" smtClean="0"/>
              <a:pPr/>
              <a:t>27.10.2021</a:t>
            </a:fld>
            <a:endParaRPr lang="fi-FI" dirty="0"/>
          </a:p>
        </p:txBody>
      </p:sp>
      <p:sp>
        <p:nvSpPr>
          <p:cNvPr id="4" name="Dian numeron paikkamerkki 3"/>
          <p:cNvSpPr>
            <a:spLocks noGrp="1"/>
          </p:cNvSpPr>
          <p:nvPr>
            <p:ph type="sldNum" sz="quarter" idx="4"/>
          </p:nvPr>
        </p:nvSpPr>
        <p:spPr/>
        <p:txBody>
          <a:bodyPr/>
          <a:lstStyle/>
          <a:p>
            <a:fld id="{24342B02-74FC-4320-A08D-C58DA89F77A2}" type="slidenum">
              <a:rPr lang="fi-FI" smtClean="0"/>
              <a:pPr/>
              <a:t>7</a:t>
            </a:fld>
            <a:endParaRPr lang="fi-FI" dirty="0"/>
          </a:p>
        </p:txBody>
      </p:sp>
    </p:spTree>
    <p:extLst>
      <p:ext uri="{BB962C8B-B14F-4D97-AF65-F5344CB8AC3E}">
        <p14:creationId xmlns:p14="http://schemas.microsoft.com/office/powerpoint/2010/main" val="3874209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00132-F20C-48EC-920F-FF67CE0E1D0A}"/>
              </a:ext>
            </a:extLst>
          </p:cNvPr>
          <p:cNvSpPr>
            <a:spLocks noGrp="1"/>
          </p:cNvSpPr>
          <p:nvPr>
            <p:ph type="body" sz="quarter" idx="14"/>
          </p:nvPr>
        </p:nvSpPr>
        <p:spPr>
          <a:xfrm>
            <a:off x="649063" y="338858"/>
            <a:ext cx="7854950" cy="594122"/>
          </a:xfrm>
        </p:spPr>
        <p:txBody>
          <a:bodyPr/>
          <a:lstStyle/>
          <a:p>
            <a:r>
              <a:rPr lang="fi-FI" dirty="0"/>
              <a:t>Yhteistoiminnallisuutta syntyy, kun tehdään </a:t>
            </a:r>
          </a:p>
          <a:p>
            <a:r>
              <a:rPr lang="fi-FI" dirty="0"/>
              <a:t>uudella tapaa yhdessä yli aiempien siilojen </a:t>
            </a:r>
          </a:p>
        </p:txBody>
      </p:sp>
      <p:sp>
        <p:nvSpPr>
          <p:cNvPr id="5" name="Text Placeholder 4">
            <a:extLst>
              <a:ext uri="{FF2B5EF4-FFF2-40B4-BE49-F238E27FC236}">
                <a16:creationId xmlns:a16="http://schemas.microsoft.com/office/drawing/2014/main" id="{D1AE02A2-6552-4086-82BC-52997DDB22A3}"/>
              </a:ext>
            </a:extLst>
          </p:cNvPr>
          <p:cNvSpPr>
            <a:spLocks noGrp="1"/>
          </p:cNvSpPr>
          <p:nvPr>
            <p:ph type="body" sz="quarter" idx="17"/>
          </p:nvPr>
        </p:nvSpPr>
        <p:spPr>
          <a:xfrm>
            <a:off x="649063" y="970058"/>
            <a:ext cx="6270417" cy="3386262"/>
          </a:xfrm>
        </p:spPr>
        <p:txBody>
          <a:bodyPr/>
          <a:lstStyle/>
          <a:p>
            <a:r>
              <a:rPr lang="fi-FI" dirty="0"/>
              <a:t>Tilan käyttöönotto voidaan tehdä askel kerrallaan yhdessä uusien käyttäjien kanssa. </a:t>
            </a:r>
            <a:r>
              <a:rPr lang="fi-FI" dirty="0" err="1"/>
              <a:t>Esim</a:t>
            </a:r>
            <a:r>
              <a:rPr lang="fi-FI" dirty="0"/>
              <a:t>: Uudet vuokralaiset voivat sopimuksen mukaan siivota, maalata, korjata, suunnitella. Opiskelijat voivat tehdä harjoitustöinään sähköasennukset tai katon korjauksen. Tilan käyttäjiksi rohkea sekoitus!</a:t>
            </a:r>
          </a:p>
          <a:p>
            <a:r>
              <a:rPr lang="fi-FI" dirty="0"/>
              <a:t>Näin mahdollistettu matala vuokra tukee harrastamista ja kannustaa kokeiluihin, joista kypsyy uusia elinkeinoja. </a:t>
            </a:r>
          </a:p>
          <a:p>
            <a:r>
              <a:rPr lang="fi-FI" dirty="0"/>
              <a:t>Vaiheittaiseen korjaamiseen kannustaa mm. Varovaisen korjaamisen periaate (MRL 117.4 §), jonka mukaan teknisiä vaatimuksia saa tapauskohtaisesti soveltaa, kunhan käyttäjien turvallisuus ja terveys ei vaarannu.</a:t>
            </a:r>
          </a:p>
        </p:txBody>
      </p:sp>
      <p:sp>
        <p:nvSpPr>
          <p:cNvPr id="6" name="Date Placeholder 5">
            <a:extLst>
              <a:ext uri="{FF2B5EF4-FFF2-40B4-BE49-F238E27FC236}">
                <a16:creationId xmlns:a16="http://schemas.microsoft.com/office/drawing/2014/main" id="{AA80C774-0DAC-4A82-80A8-16C2C927EBA7}"/>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601181D-1482-4A0E-8A74-9CFC83D604C6}"/>
              </a:ext>
            </a:extLst>
          </p:cNvPr>
          <p:cNvSpPr>
            <a:spLocks noGrp="1"/>
          </p:cNvSpPr>
          <p:nvPr>
            <p:ph type="sldNum" sz="quarter" idx="4"/>
          </p:nvPr>
        </p:nvSpPr>
        <p:spPr/>
        <p:txBody>
          <a:bodyPr/>
          <a:lstStyle/>
          <a:p>
            <a:fld id="{24342B02-74FC-4320-A08D-C58DA89F77A2}" type="slidenum">
              <a:rPr lang="fi-FI" smtClean="0"/>
              <a:pPr/>
              <a:t>8</a:t>
            </a:fld>
            <a:endParaRPr lang="fi-FI" dirty="0"/>
          </a:p>
        </p:txBody>
      </p:sp>
    </p:spTree>
    <p:extLst>
      <p:ext uri="{BB962C8B-B14F-4D97-AF65-F5344CB8AC3E}">
        <p14:creationId xmlns:p14="http://schemas.microsoft.com/office/powerpoint/2010/main" val="24789658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00132-F20C-48EC-920F-FF67CE0E1D0A}"/>
              </a:ext>
            </a:extLst>
          </p:cNvPr>
          <p:cNvSpPr>
            <a:spLocks noGrp="1"/>
          </p:cNvSpPr>
          <p:nvPr>
            <p:ph type="body" sz="quarter" idx="14"/>
          </p:nvPr>
        </p:nvSpPr>
        <p:spPr>
          <a:xfrm>
            <a:off x="925513" y="597938"/>
            <a:ext cx="7854950" cy="594122"/>
          </a:xfrm>
        </p:spPr>
        <p:txBody>
          <a:bodyPr/>
          <a:lstStyle/>
          <a:p>
            <a:r>
              <a:rPr lang="fi-FI" dirty="0"/>
              <a:t>Nokian Tehdas 108:n kehittämä</a:t>
            </a:r>
          </a:p>
          <a:p>
            <a:r>
              <a:rPr lang="fi-FI" dirty="0"/>
              <a:t>yhteistoiminnallisuuden malli</a:t>
            </a:r>
          </a:p>
        </p:txBody>
      </p:sp>
      <p:sp>
        <p:nvSpPr>
          <p:cNvPr id="5" name="Text Placeholder 4">
            <a:extLst>
              <a:ext uri="{FF2B5EF4-FFF2-40B4-BE49-F238E27FC236}">
                <a16:creationId xmlns:a16="http://schemas.microsoft.com/office/drawing/2014/main" id="{D1AE02A2-6552-4086-82BC-52997DDB22A3}"/>
              </a:ext>
            </a:extLst>
          </p:cNvPr>
          <p:cNvSpPr>
            <a:spLocks noGrp="1"/>
          </p:cNvSpPr>
          <p:nvPr>
            <p:ph type="body" sz="quarter" idx="17"/>
          </p:nvPr>
        </p:nvSpPr>
        <p:spPr>
          <a:xfrm>
            <a:off x="925513" y="1316602"/>
            <a:ext cx="5379871" cy="850791"/>
          </a:xfrm>
        </p:spPr>
        <p:txBody>
          <a:bodyPr/>
          <a:lstStyle/>
          <a:p>
            <a:pPr marL="180000" indent="0">
              <a:buNone/>
            </a:pPr>
            <a:r>
              <a:rPr lang="fi-FI" dirty="0"/>
              <a:t>Luovan keskuksen yhteisö on korjannut tehdaskiinteistön nollabudjetilla pikkuhiljaa yhdeksän vuoden aikana, yhdistämällä voimavarat:</a:t>
            </a:r>
          </a:p>
          <a:p>
            <a:pPr marL="180000" indent="0">
              <a:buNone/>
            </a:pPr>
            <a:endParaRPr lang="fi-FI" dirty="0"/>
          </a:p>
          <a:p>
            <a:pPr marL="180000" indent="0">
              <a:buNone/>
            </a:pPr>
            <a:endParaRPr lang="fi-FI" dirty="0"/>
          </a:p>
          <a:p>
            <a:pPr marL="180000" indent="0">
              <a:buNone/>
            </a:pPr>
            <a:endParaRPr lang="fi-FI" dirty="0"/>
          </a:p>
          <a:p>
            <a:pPr marL="180000" indent="0">
              <a:buNone/>
            </a:pPr>
            <a:endParaRPr lang="fi-FI" dirty="0"/>
          </a:p>
          <a:p>
            <a:endParaRPr lang="fi-FI" dirty="0"/>
          </a:p>
          <a:p>
            <a:pPr marL="180000" indent="0">
              <a:buNone/>
            </a:pPr>
            <a:endParaRPr lang="fi-FI" dirty="0"/>
          </a:p>
          <a:p>
            <a:pPr marL="180000" indent="0">
              <a:buNone/>
            </a:pPr>
            <a:endParaRPr lang="fi-FI" dirty="0"/>
          </a:p>
          <a:p>
            <a:pPr marL="180000" indent="0">
              <a:buNone/>
            </a:pPr>
            <a:endParaRPr lang="fi-FI" dirty="0"/>
          </a:p>
        </p:txBody>
      </p:sp>
      <p:sp>
        <p:nvSpPr>
          <p:cNvPr id="6" name="Date Placeholder 5">
            <a:extLst>
              <a:ext uri="{FF2B5EF4-FFF2-40B4-BE49-F238E27FC236}">
                <a16:creationId xmlns:a16="http://schemas.microsoft.com/office/drawing/2014/main" id="{AA80C774-0DAC-4A82-80A8-16C2C927EBA7}"/>
              </a:ext>
            </a:extLst>
          </p:cNvPr>
          <p:cNvSpPr>
            <a:spLocks noGrp="1"/>
          </p:cNvSpPr>
          <p:nvPr>
            <p:ph type="dt" sz="half" idx="2"/>
          </p:nvPr>
        </p:nvSpPr>
        <p:spPr/>
        <p:txBody>
          <a:bodyPr/>
          <a:lstStyle/>
          <a:p>
            <a:fld id="{A5E697A1-3F13-4B58-9FC9-411EEC634510}" type="datetime1">
              <a:rPr lang="fi-FI" smtClean="0"/>
              <a:pPr/>
              <a:t>27.10.2021</a:t>
            </a:fld>
            <a:endParaRPr lang="fi-FI" dirty="0"/>
          </a:p>
        </p:txBody>
      </p:sp>
      <p:sp>
        <p:nvSpPr>
          <p:cNvPr id="7" name="Slide Number Placeholder 6">
            <a:extLst>
              <a:ext uri="{FF2B5EF4-FFF2-40B4-BE49-F238E27FC236}">
                <a16:creationId xmlns:a16="http://schemas.microsoft.com/office/drawing/2014/main" id="{1601181D-1482-4A0E-8A74-9CFC83D604C6}"/>
              </a:ext>
            </a:extLst>
          </p:cNvPr>
          <p:cNvSpPr>
            <a:spLocks noGrp="1"/>
          </p:cNvSpPr>
          <p:nvPr>
            <p:ph type="sldNum" sz="quarter" idx="4"/>
          </p:nvPr>
        </p:nvSpPr>
        <p:spPr/>
        <p:txBody>
          <a:bodyPr/>
          <a:lstStyle/>
          <a:p>
            <a:fld id="{24342B02-74FC-4320-A08D-C58DA89F77A2}" type="slidenum">
              <a:rPr lang="fi-FI" smtClean="0"/>
              <a:pPr/>
              <a:t>9</a:t>
            </a:fld>
            <a:endParaRPr lang="fi-FI" dirty="0"/>
          </a:p>
        </p:txBody>
      </p:sp>
      <p:sp>
        <p:nvSpPr>
          <p:cNvPr id="9" name="Text Placeholder 4">
            <a:extLst>
              <a:ext uri="{FF2B5EF4-FFF2-40B4-BE49-F238E27FC236}">
                <a16:creationId xmlns:a16="http://schemas.microsoft.com/office/drawing/2014/main" id="{38315CF3-9559-4CBE-A8CA-C714DD3C8728}"/>
              </a:ext>
            </a:extLst>
          </p:cNvPr>
          <p:cNvSpPr txBox="1">
            <a:spLocks/>
          </p:cNvSpPr>
          <p:nvPr/>
        </p:nvSpPr>
        <p:spPr>
          <a:xfrm>
            <a:off x="925513" y="2381084"/>
            <a:ext cx="7075487" cy="2442376"/>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dirty="0"/>
              <a:t>Paikallisyhteisöjen ja kulttuurin kohtaamispaikka</a:t>
            </a:r>
          </a:p>
          <a:p>
            <a:r>
              <a:rPr lang="fi-FI" dirty="0"/>
              <a:t>Pienyrittäjien ja taiteilijoiden työhuoneet</a:t>
            </a:r>
          </a:p>
          <a:p>
            <a:r>
              <a:rPr lang="fi-FI" dirty="0"/>
              <a:t>Työllisyyspolut kuntouttavasta itsensä työllistämiseen </a:t>
            </a:r>
          </a:p>
          <a:p>
            <a:r>
              <a:rPr lang="fi-FI" dirty="0"/>
              <a:t>Uudenlainen kestävän kehityksen oppimisympäristö eri kouluille</a:t>
            </a:r>
          </a:p>
          <a:p>
            <a:r>
              <a:rPr lang="fi-FI" dirty="0"/>
              <a:t>Kierrätyskeskus materiaalipankkina tekemiselle</a:t>
            </a:r>
          </a:p>
          <a:p>
            <a:endParaRPr lang="fi-FI" dirty="0"/>
          </a:p>
        </p:txBody>
      </p:sp>
      <p:sp>
        <p:nvSpPr>
          <p:cNvPr id="10" name="Tekstin paikkamerkki 8">
            <a:extLst>
              <a:ext uri="{FF2B5EF4-FFF2-40B4-BE49-F238E27FC236}">
                <a16:creationId xmlns:a16="http://schemas.microsoft.com/office/drawing/2014/main" id="{3BA33FD1-082F-4836-B524-4D9451D7C32F}"/>
              </a:ext>
            </a:extLst>
          </p:cNvPr>
          <p:cNvSpPr txBox="1">
            <a:spLocks/>
          </p:cNvSpPr>
          <p:nvPr/>
        </p:nvSpPr>
        <p:spPr>
          <a:xfrm>
            <a:off x="3955703" y="4188487"/>
            <a:ext cx="4824760" cy="424619"/>
          </a:xfrm>
          <a:prstGeom prst="rect">
            <a:avLst/>
          </a:prstGeom>
        </p:spPr>
        <p:txBody>
          <a:bodyPr vert="horz" lIns="0" tIns="0" rIns="0" bIns="0" rtlCol="0">
            <a:noAutofit/>
          </a:bodyPr>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0">
              <a:buNone/>
            </a:pPr>
            <a:r>
              <a:rPr lang="fi-FI" sz="1100" i="1" dirty="0">
                <a:solidFill>
                  <a:schemeClr val="bg1">
                    <a:lumMod val="50000"/>
                  </a:schemeClr>
                </a:solidFill>
              </a:rPr>
              <a:t>Syntytarina (3 min): https://www.youtube.com/watch?v=lCVrMDQkOi0</a:t>
            </a:r>
          </a:p>
          <a:p>
            <a:pPr marL="180000" indent="0">
              <a:buNone/>
            </a:pPr>
            <a:r>
              <a:rPr lang="fi-FI" sz="1100" i="1" dirty="0">
                <a:solidFill>
                  <a:schemeClr val="bg1">
                    <a:lumMod val="50000"/>
                  </a:schemeClr>
                </a:solidFill>
              </a:rPr>
              <a:t>Murros &amp; kehitys (5 min): https://www.youtube.com/watch?v=yj9mQtl3RR8</a:t>
            </a:r>
          </a:p>
          <a:p>
            <a:pPr marL="180000" indent="0">
              <a:buNone/>
            </a:pPr>
            <a:endParaRPr lang="fi-FI" sz="1100" i="1" dirty="0">
              <a:solidFill>
                <a:schemeClr val="bg1">
                  <a:lumMod val="50000"/>
                </a:schemeClr>
              </a:solidFill>
            </a:endParaRPr>
          </a:p>
        </p:txBody>
      </p:sp>
    </p:spTree>
    <p:extLst>
      <p:ext uri="{BB962C8B-B14F-4D97-AF65-F5344CB8AC3E}">
        <p14:creationId xmlns:p14="http://schemas.microsoft.com/office/powerpoint/2010/main" val="863110317"/>
      </p:ext>
    </p:extLst>
  </p:cSld>
  <p:clrMapOvr>
    <a:masterClrMapping/>
  </p:clrMapOvr>
  <p:transition>
    <p:fade/>
  </p:transition>
</p:sld>
</file>

<file path=ppt/theme/theme1.xml><?xml version="1.0" encoding="utf-8"?>
<a:theme xmlns:a="http://schemas.openxmlformats.org/drawingml/2006/main" name="_SYKEpohja_valk_sini">
  <a:themeElements>
    <a:clrScheme name="CIRCWASTE">
      <a:dk1>
        <a:srgbClr val="000000"/>
      </a:dk1>
      <a:lt1>
        <a:srgbClr val="FFFFFF"/>
      </a:lt1>
      <a:dk2>
        <a:srgbClr val="005B7F"/>
      </a:dk2>
      <a:lt2>
        <a:srgbClr val="BFD730"/>
      </a:lt2>
      <a:accent1>
        <a:srgbClr val="A9A3A1"/>
      </a:accent1>
      <a:accent2>
        <a:srgbClr val="00B0BD"/>
      </a:accent2>
      <a:accent3>
        <a:srgbClr val="6DCFF6"/>
      </a:accent3>
      <a:accent4>
        <a:srgbClr val="8DC63F"/>
      </a:accent4>
      <a:accent5>
        <a:srgbClr val="BDCAD3"/>
      </a:accent5>
      <a:accent6>
        <a:srgbClr val="9FD18B"/>
      </a:accent6>
      <a:hlink>
        <a:srgbClr val="16BECF"/>
      </a:hlink>
      <a:folHlink>
        <a:srgbClr val="005B7F"/>
      </a:folHlink>
    </a:clrScheme>
    <a:fontScheme name="SYK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CIRCWASTE_ppt-pohja_2020.potx" id="{FA01EFB8-E8B1-4428-9857-1D1CC05AFFAD}" vid="{30616F5E-C922-4C2A-A0A2-1636504C795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DB2B9EBB673B34A87C8D477BD9185CB" ma:contentTypeVersion="1" ma:contentTypeDescription="Luo uusi asiakirja." ma:contentTypeScope="" ma:versionID="6791d1fad64627e9e1be8f4d1e60f66a">
  <xsd:schema xmlns:xsd="http://www.w3.org/2001/XMLSchema" xmlns:xs="http://www.w3.org/2001/XMLSchema" xmlns:p="http://schemas.microsoft.com/office/2006/metadata/properties" xmlns:ns2="9710b3e8-5705-47d5-a595-ff0d77476f69" targetNamespace="http://schemas.microsoft.com/office/2006/metadata/properties" ma:root="true" ma:fieldsID="4c1ccdb61ece8cb4577ab9ec646a5a7b" ns2:_="">
    <xsd:import namespace="9710b3e8-5705-47d5-a595-ff0d77476f6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0b3e8-5705-47d5-a595-ff0d77476f69"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14371-7D0D-4DB5-8729-C0C96B8F333E}">
  <ds:schemaRefs>
    <ds:schemaRef ds:uri="http://schemas.microsoft.com/sharepoint/v3/contenttype/forms"/>
  </ds:schemaRefs>
</ds:datastoreItem>
</file>

<file path=customXml/itemProps2.xml><?xml version="1.0" encoding="utf-8"?>
<ds:datastoreItem xmlns:ds="http://schemas.openxmlformats.org/officeDocument/2006/customXml" ds:itemID="{4B925D0E-F979-4D5E-AF80-22C50390D3F8}">
  <ds:schemaRefs>
    <ds:schemaRef ds:uri="http://purl.org/dc/dcmitype/"/>
    <ds:schemaRef ds:uri="http://schemas.microsoft.com/office/2006/documentManagement/types"/>
    <ds:schemaRef ds:uri="9710b3e8-5705-47d5-a595-ff0d77476f69"/>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295499-3FCA-46F6-982C-F63EF48D2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0b3e8-5705-47d5-a595-ff0d7747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FI_CIRCWASTE_ppt-pohja_2020</Template>
  <TotalTime>0</TotalTime>
  <Words>1604</Words>
  <Application>Microsoft Office PowerPoint</Application>
  <PresentationFormat>Näytössä katseltava esitys (16:9)</PresentationFormat>
  <Paragraphs>196</Paragraphs>
  <Slides>26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26</vt:i4>
      </vt:variant>
    </vt:vector>
  </HeadingPairs>
  <TitlesOfParts>
    <vt:vector size="31" baseType="lpstr">
      <vt:lpstr>Arial</vt:lpstr>
      <vt:lpstr>Arial Rounded MT Bold</vt:lpstr>
      <vt:lpstr>Calibri</vt:lpstr>
      <vt:lpstr>Courier New</vt:lpstr>
      <vt:lpstr>_SYKEpohja_valk_sini</vt:lpstr>
      <vt:lpstr>Tyhjien tilojen käyttöönotto</vt:lpstr>
      <vt:lpstr>Sisältö:</vt:lpstr>
      <vt:lpstr>Tyhjät tilat ja kiertotalous</vt:lpstr>
      <vt:lpstr>Tyhjien tilojen käyttöönoton  erityispiirteitä</vt:lpstr>
      <vt:lpstr>Perinteisillä malleilla tyhjien tilojen käyttöönotto ei onnistu  Jos tila menisi kaupaksi normimarkkinoilla tai vuokralle normihinnalla, ei se olisi tyhjillään!</vt:lpstr>
      <vt:lpstr>PowerPoint-esitys</vt:lpstr>
      <vt:lpstr>Ratkaisu: yhteistoiminnallisuus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 Visioita erikokoisten tilojen käyttöönotosta pienestä suurempaan </vt:lpstr>
      <vt:lpstr>PowerPoint-esitys</vt:lpstr>
      <vt:lpstr>PowerPoint-esitys</vt:lpstr>
      <vt:lpstr>PowerPoint-esitys</vt:lpstr>
      <vt:lpstr>PowerPoint-esitys</vt:lpstr>
      <vt:lpstr>Valmiina yllätykseen?  Joka paikassa on eri idut, omat aarteet, niitä jalostamalla syntyvät persoonalliset ja merkitykselliset paikat!  </vt:lpstr>
      <vt:lpstr> Miten edistää?  Eli vipupisteitä, joihin keskittymällä voi saada paljon aikaan, Tehdas 108:n tarinasta opittua </vt:lpstr>
      <vt:lpstr>PowerPoint-esitys</vt:lpstr>
      <vt:lpstr>PowerPoint-esitys</vt:lpstr>
      <vt:lpstr>Tahdotko soveltaa yhteistoiminnallisuuden mallia kunnassasi?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Tiitto Hannele</dc:creator>
  <cp:lastModifiedBy>Kaminen Kaarina</cp:lastModifiedBy>
  <cp:revision>77</cp:revision>
  <dcterms:created xsi:type="dcterms:W3CDTF">2021-08-30T21:09:45Z</dcterms:created>
  <dcterms:modified xsi:type="dcterms:W3CDTF">2021-10-27T09:44:33Z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0x0101004DB2B9EBB673B34A87C8D477BD9185CB</vt:lpwstr>
  </property>
</Properties>
</file>